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ink/ink2.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117"/>
  </p:notesMasterIdLst>
  <p:handoutMasterIdLst>
    <p:handoutMasterId r:id="rId118"/>
  </p:handoutMasterIdLst>
  <p:sldIdLst>
    <p:sldId id="569" r:id="rId2"/>
    <p:sldId id="258" r:id="rId3"/>
    <p:sldId id="599" r:id="rId4"/>
    <p:sldId id="517" r:id="rId5"/>
    <p:sldId id="686" r:id="rId6"/>
    <p:sldId id="548" r:id="rId7"/>
    <p:sldId id="570" r:id="rId8"/>
    <p:sldId id="518" r:id="rId9"/>
    <p:sldId id="525" r:id="rId10"/>
    <p:sldId id="604" r:id="rId11"/>
    <p:sldId id="605" r:id="rId12"/>
    <p:sldId id="606" r:id="rId13"/>
    <p:sldId id="526" r:id="rId14"/>
    <p:sldId id="600" r:id="rId15"/>
    <p:sldId id="624" r:id="rId16"/>
    <p:sldId id="625" r:id="rId17"/>
    <p:sldId id="572" r:id="rId18"/>
    <p:sldId id="663" r:id="rId19"/>
    <p:sldId id="521" r:id="rId20"/>
    <p:sldId id="520" r:id="rId21"/>
    <p:sldId id="522" r:id="rId22"/>
    <p:sldId id="523" r:id="rId23"/>
    <p:sldId id="527" r:id="rId24"/>
    <p:sldId id="528" r:id="rId25"/>
    <p:sldId id="531" r:id="rId26"/>
    <p:sldId id="529" r:id="rId27"/>
    <p:sldId id="265" r:id="rId28"/>
    <p:sldId id="267" r:id="rId29"/>
    <p:sldId id="269" r:id="rId30"/>
    <p:sldId id="270" r:id="rId31"/>
    <p:sldId id="271" r:id="rId32"/>
    <p:sldId id="272" r:id="rId33"/>
    <p:sldId id="275" r:id="rId34"/>
    <p:sldId id="273" r:id="rId35"/>
    <p:sldId id="274" r:id="rId36"/>
    <p:sldId id="276" r:id="rId37"/>
    <p:sldId id="277" r:id="rId38"/>
    <p:sldId id="278" r:id="rId39"/>
    <p:sldId id="279" r:id="rId40"/>
    <p:sldId id="280" r:id="rId41"/>
    <p:sldId id="283" r:id="rId42"/>
    <p:sldId id="281" r:id="rId43"/>
    <p:sldId id="282" r:id="rId44"/>
    <p:sldId id="284" r:id="rId45"/>
    <p:sldId id="285" r:id="rId46"/>
    <p:sldId id="607" r:id="rId47"/>
    <p:sldId id="532" r:id="rId48"/>
    <p:sldId id="678" r:id="rId49"/>
    <p:sldId id="550" r:id="rId50"/>
    <p:sldId id="534" r:id="rId51"/>
    <p:sldId id="552" r:id="rId52"/>
    <p:sldId id="551" r:id="rId53"/>
    <p:sldId id="553" r:id="rId54"/>
    <p:sldId id="608" r:id="rId55"/>
    <p:sldId id="560" r:id="rId56"/>
    <p:sldId id="573" r:id="rId57"/>
    <p:sldId id="538" r:id="rId58"/>
    <p:sldId id="540" r:id="rId59"/>
    <p:sldId id="539" r:id="rId60"/>
    <p:sldId id="541" r:id="rId61"/>
    <p:sldId id="601" r:id="rId62"/>
    <p:sldId id="612" r:id="rId63"/>
    <p:sldId id="575" r:id="rId64"/>
    <p:sldId id="613" r:id="rId65"/>
    <p:sldId id="614" r:id="rId66"/>
    <p:sldId id="671" r:id="rId67"/>
    <p:sldId id="609" r:id="rId68"/>
    <p:sldId id="565" r:id="rId69"/>
    <p:sldId id="616" r:id="rId70"/>
    <p:sldId id="617" r:id="rId71"/>
    <p:sldId id="670" r:id="rId72"/>
    <p:sldId id="664" r:id="rId73"/>
    <p:sldId id="665" r:id="rId74"/>
    <p:sldId id="666" r:id="rId75"/>
    <p:sldId id="667" r:id="rId76"/>
    <p:sldId id="685" r:id="rId77"/>
    <p:sldId id="668" r:id="rId78"/>
    <p:sldId id="669" r:id="rId79"/>
    <p:sldId id="679" r:id="rId80"/>
    <p:sldId id="629" r:id="rId81"/>
    <p:sldId id="681" r:id="rId82"/>
    <p:sldId id="662" r:id="rId83"/>
    <p:sldId id="631" r:id="rId84"/>
    <p:sldId id="632" r:id="rId85"/>
    <p:sldId id="633" r:id="rId86"/>
    <p:sldId id="634" r:id="rId87"/>
    <p:sldId id="635" r:id="rId88"/>
    <p:sldId id="636" r:id="rId89"/>
    <p:sldId id="637" r:id="rId90"/>
    <p:sldId id="638" r:id="rId91"/>
    <p:sldId id="639" r:id="rId92"/>
    <p:sldId id="640" r:id="rId93"/>
    <p:sldId id="641" r:id="rId94"/>
    <p:sldId id="642" r:id="rId95"/>
    <p:sldId id="644" r:id="rId96"/>
    <p:sldId id="645" r:id="rId97"/>
    <p:sldId id="646" r:id="rId98"/>
    <p:sldId id="676" r:id="rId99"/>
    <p:sldId id="677" r:id="rId100"/>
    <p:sldId id="652" r:id="rId101"/>
    <p:sldId id="653" r:id="rId102"/>
    <p:sldId id="654" r:id="rId103"/>
    <p:sldId id="655" r:id="rId104"/>
    <p:sldId id="656" r:id="rId105"/>
    <p:sldId id="658" r:id="rId106"/>
    <p:sldId id="657" r:id="rId107"/>
    <p:sldId id="659" r:id="rId108"/>
    <p:sldId id="660" r:id="rId109"/>
    <p:sldId id="661" r:id="rId110"/>
    <p:sldId id="647" r:id="rId111"/>
    <p:sldId id="648" r:id="rId112"/>
    <p:sldId id="682" r:id="rId113"/>
    <p:sldId id="684" r:id="rId114"/>
    <p:sldId id="683" r:id="rId115"/>
    <p:sldId id="687" r:id="rId116"/>
  </p:sldIdLst>
  <p:sldSz cx="9144000" cy="6858000" type="screen4x3"/>
  <p:notesSz cx="7315200" cy="9601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1400" b="1" kern="1200">
        <a:solidFill>
          <a:schemeClr val="tx1"/>
        </a:solidFill>
        <a:latin typeface="Arial" pitchFamily="34" charset="0"/>
        <a:ea typeface="+mn-ea"/>
        <a:cs typeface="+mn-cs"/>
      </a:defRPr>
    </a:lvl1pPr>
    <a:lvl2pPr marL="457200" algn="l" rtl="0" eaLnBrk="0" fontAlgn="base" hangingPunct="0">
      <a:spcBef>
        <a:spcPct val="0"/>
      </a:spcBef>
      <a:spcAft>
        <a:spcPct val="0"/>
      </a:spcAft>
      <a:defRPr sz="1400" b="1" kern="1200">
        <a:solidFill>
          <a:schemeClr val="tx1"/>
        </a:solidFill>
        <a:latin typeface="Arial"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itchFamily="34" charset="0"/>
        <a:ea typeface="+mn-ea"/>
        <a:cs typeface="+mn-cs"/>
      </a:defRPr>
    </a:lvl5pPr>
    <a:lvl6pPr marL="2286000" algn="l" defTabSz="914400" rtl="0" eaLnBrk="1" latinLnBrk="0" hangingPunct="1">
      <a:defRPr sz="1400" b="1" kern="1200">
        <a:solidFill>
          <a:schemeClr val="tx1"/>
        </a:solidFill>
        <a:latin typeface="Arial" pitchFamily="34" charset="0"/>
        <a:ea typeface="+mn-ea"/>
        <a:cs typeface="+mn-cs"/>
      </a:defRPr>
    </a:lvl6pPr>
    <a:lvl7pPr marL="2743200" algn="l" defTabSz="914400" rtl="0" eaLnBrk="1" latinLnBrk="0" hangingPunct="1">
      <a:defRPr sz="1400" b="1" kern="1200">
        <a:solidFill>
          <a:schemeClr val="tx1"/>
        </a:solidFill>
        <a:latin typeface="Arial" pitchFamily="34" charset="0"/>
        <a:ea typeface="+mn-ea"/>
        <a:cs typeface="+mn-cs"/>
      </a:defRPr>
    </a:lvl7pPr>
    <a:lvl8pPr marL="3200400" algn="l" defTabSz="914400" rtl="0" eaLnBrk="1" latinLnBrk="0" hangingPunct="1">
      <a:defRPr sz="1400" b="1" kern="1200">
        <a:solidFill>
          <a:schemeClr val="tx1"/>
        </a:solidFill>
        <a:latin typeface="Arial" pitchFamily="34" charset="0"/>
        <a:ea typeface="+mn-ea"/>
        <a:cs typeface="+mn-cs"/>
      </a:defRPr>
    </a:lvl8pPr>
    <a:lvl9pPr marL="3657600" algn="l" defTabSz="914400" rtl="0" eaLnBrk="1" latinLnBrk="0" hangingPunct="1">
      <a:defRPr sz="1400" b="1"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736">
          <p15:clr>
            <a:srgbClr val="A4A3A4"/>
          </p15:clr>
        </p15:guide>
      </p15:sldGuideLst>
    </p:ext>
    <p:ext uri="{2D200454-40CA-4A62-9FC3-DE9A4176ACB9}">
      <p15:notesGuideLst xmlns:p15="http://schemas.microsoft.com/office/powerpoint/2012/main">
        <p15:guide id="1" orient="horz" pos="3025" userDrawn="1">
          <p15:clr>
            <a:srgbClr val="A4A3A4"/>
          </p15:clr>
        </p15:guide>
        <p15:guide id="2" pos="2305"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A8487"/>
    <a:srgbClr val="1C5A61"/>
    <a:srgbClr val="0C6D9C"/>
    <a:srgbClr val="FF0000"/>
    <a:srgbClr val="CC3300"/>
    <a:srgbClr val="F5F5F5"/>
    <a:srgbClr val="CC66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5CA559-33D8-B543-ABC5-E1503CF2B22A}" v="131" dt="2022-02-15T18:19:01.8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465" autoAdjust="0"/>
    <p:restoredTop sz="91038" autoAdjust="0"/>
  </p:normalViewPr>
  <p:slideViewPr>
    <p:cSldViewPr>
      <p:cViewPr varScale="1">
        <p:scale>
          <a:sx n="111" d="100"/>
          <a:sy n="111" d="100"/>
        </p:scale>
        <p:origin x="2416" y="192"/>
      </p:cViewPr>
      <p:guideLst>
        <p:guide orient="horz" pos="2160"/>
        <p:guide pos="2736"/>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Lst>
  </p:outlineViewPr>
  <p:notesTextViewPr>
    <p:cViewPr>
      <p:scale>
        <a:sx n="100" d="100"/>
        <a:sy n="100" d="100"/>
      </p:scale>
      <p:origin x="0" y="0"/>
    </p:cViewPr>
  </p:notesTextViewPr>
  <p:sorterViewPr>
    <p:cViewPr>
      <p:scale>
        <a:sx n="75" d="100"/>
        <a:sy n="75" d="100"/>
      </p:scale>
      <p:origin x="0" y="-14592"/>
    </p:cViewPr>
  </p:sorterViewPr>
  <p:notesViewPr>
    <p:cSldViewPr>
      <p:cViewPr varScale="1">
        <p:scale>
          <a:sx n="82" d="100"/>
          <a:sy n="82" d="100"/>
        </p:scale>
        <p:origin x="-3060" y="-78"/>
      </p:cViewPr>
      <p:guideLst>
        <p:guide orient="horz" pos="3025"/>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microsoft.com/office/2016/11/relationships/changesInfo" Target="changesInfos/changesInfo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handoutMaster" Target="handoutMasters/handout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microsoft.com/office/2015/10/relationships/revisionInfo" Target="revisionInfo.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_rels/viewProps.xml.rels><?xml version="1.0" encoding="UTF-8" standalone="yes"?>
<Relationships xmlns="http://schemas.openxmlformats.org/package/2006/relationships"><Relationship Id="rId8" Type="http://schemas.openxmlformats.org/officeDocument/2006/relationships/slide" Target="slides/slide87.xml"/><Relationship Id="rId13" Type="http://schemas.openxmlformats.org/officeDocument/2006/relationships/slide" Target="slides/slide94.xml"/><Relationship Id="rId3" Type="http://schemas.openxmlformats.org/officeDocument/2006/relationships/slide" Target="slides/slide80.xml"/><Relationship Id="rId7" Type="http://schemas.openxmlformats.org/officeDocument/2006/relationships/slide" Target="slides/slide86.xml"/><Relationship Id="rId12" Type="http://schemas.openxmlformats.org/officeDocument/2006/relationships/slide" Target="slides/slide93.xml"/><Relationship Id="rId17" Type="http://schemas.openxmlformats.org/officeDocument/2006/relationships/slide" Target="slides/slide111.xml"/><Relationship Id="rId2" Type="http://schemas.openxmlformats.org/officeDocument/2006/relationships/slide" Target="slides/slide74.xml"/><Relationship Id="rId16" Type="http://schemas.openxmlformats.org/officeDocument/2006/relationships/slide" Target="slides/slide110.xml"/><Relationship Id="rId1" Type="http://schemas.openxmlformats.org/officeDocument/2006/relationships/slide" Target="slides/slide73.xml"/><Relationship Id="rId6" Type="http://schemas.openxmlformats.org/officeDocument/2006/relationships/slide" Target="slides/slide85.xml"/><Relationship Id="rId11" Type="http://schemas.openxmlformats.org/officeDocument/2006/relationships/slide" Target="slides/slide92.xml"/><Relationship Id="rId5" Type="http://schemas.openxmlformats.org/officeDocument/2006/relationships/slide" Target="slides/slide84.xml"/><Relationship Id="rId15" Type="http://schemas.openxmlformats.org/officeDocument/2006/relationships/slide" Target="slides/slide96.xml"/><Relationship Id="rId10" Type="http://schemas.openxmlformats.org/officeDocument/2006/relationships/slide" Target="slides/slide91.xml"/><Relationship Id="rId4" Type="http://schemas.openxmlformats.org/officeDocument/2006/relationships/slide" Target="slides/slide83.xml"/><Relationship Id="rId9" Type="http://schemas.openxmlformats.org/officeDocument/2006/relationships/slide" Target="slides/slide90.xml"/><Relationship Id="rId14" Type="http://schemas.openxmlformats.org/officeDocument/2006/relationships/slide" Target="slides/slide9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ebuti Rayana" userId="2359be6b-62cd-4a19-a092-f047fce8c6e4" providerId="ADAL" clId="{785CA559-33D8-B543-ABC5-E1503CF2B22A}"/>
    <pc:docChg chg="undo custSel addSld delSld modSld sldOrd">
      <pc:chgData name="Shebuti Rayana" userId="2359be6b-62cd-4a19-a092-f047fce8c6e4" providerId="ADAL" clId="{785CA559-33D8-B543-ABC5-E1503CF2B22A}" dt="2022-02-15T18:20:10.349" v="2220" actId="20577"/>
      <pc:docMkLst>
        <pc:docMk/>
      </pc:docMkLst>
      <pc:sldChg chg="delSp modSp add mod">
        <pc:chgData name="Shebuti Rayana" userId="2359be6b-62cd-4a19-a092-f047fce8c6e4" providerId="ADAL" clId="{785CA559-33D8-B543-ABC5-E1503CF2B22A}" dt="2022-02-03T16:14:11.218" v="13" actId="14100"/>
        <pc:sldMkLst>
          <pc:docMk/>
          <pc:sldMk cId="197498692" sldId="258"/>
        </pc:sldMkLst>
        <pc:spChg chg="mod">
          <ac:chgData name="Shebuti Rayana" userId="2359be6b-62cd-4a19-a092-f047fce8c6e4" providerId="ADAL" clId="{785CA559-33D8-B543-ABC5-E1503CF2B22A}" dt="2022-02-03T16:13:37.956" v="6" actId="1076"/>
          <ac:spMkLst>
            <pc:docMk/>
            <pc:sldMk cId="197498692" sldId="258"/>
            <ac:spMk id="3" creationId="{F151A298-8A56-9244-AFFE-6A1343F83E3C}"/>
          </ac:spMkLst>
        </pc:spChg>
        <pc:spChg chg="del mod">
          <ac:chgData name="Shebuti Rayana" userId="2359be6b-62cd-4a19-a092-f047fce8c6e4" providerId="ADAL" clId="{785CA559-33D8-B543-ABC5-E1503CF2B22A}" dt="2022-02-03T16:13:32.622" v="5" actId="478"/>
          <ac:spMkLst>
            <pc:docMk/>
            <pc:sldMk cId="197498692" sldId="258"/>
            <ac:spMk id="4" creationId="{DD1E6BED-19CF-9D4C-ADDE-B51861FF59BE}"/>
          </ac:spMkLst>
        </pc:spChg>
        <pc:spChg chg="mod">
          <ac:chgData name="Shebuti Rayana" userId="2359be6b-62cd-4a19-a092-f047fce8c6e4" providerId="ADAL" clId="{785CA559-33D8-B543-ABC5-E1503CF2B22A}" dt="2022-02-03T16:13:25.684" v="4"/>
          <ac:spMkLst>
            <pc:docMk/>
            <pc:sldMk cId="197498692" sldId="258"/>
            <ac:spMk id="5" creationId="{6A38D2D6-2015-3347-BCA5-61420DC3FBAC}"/>
          </ac:spMkLst>
        </pc:spChg>
        <pc:spChg chg="mod">
          <ac:chgData name="Shebuti Rayana" userId="2359be6b-62cd-4a19-a092-f047fce8c6e4" providerId="ADAL" clId="{785CA559-33D8-B543-ABC5-E1503CF2B22A}" dt="2022-02-03T16:13:52.426" v="9" actId="1076"/>
          <ac:spMkLst>
            <pc:docMk/>
            <pc:sldMk cId="197498692" sldId="258"/>
            <ac:spMk id="6" creationId="{D25E7886-3624-5248-A8F8-9E0BDF17FE4C}"/>
          </ac:spMkLst>
        </pc:spChg>
        <pc:spChg chg="mod">
          <ac:chgData name="Shebuti Rayana" userId="2359be6b-62cd-4a19-a092-f047fce8c6e4" providerId="ADAL" clId="{785CA559-33D8-B543-ABC5-E1503CF2B22A}" dt="2022-02-03T16:13:57.131" v="11" actId="14100"/>
          <ac:spMkLst>
            <pc:docMk/>
            <pc:sldMk cId="197498692" sldId="258"/>
            <ac:spMk id="7" creationId="{ECB2A59F-B58C-8E41-AF76-90DFA3A7FDDD}"/>
          </ac:spMkLst>
        </pc:spChg>
        <pc:spChg chg="mod">
          <ac:chgData name="Shebuti Rayana" userId="2359be6b-62cd-4a19-a092-f047fce8c6e4" providerId="ADAL" clId="{785CA559-33D8-B543-ABC5-E1503CF2B22A}" dt="2022-02-03T16:14:11.218" v="13" actId="14100"/>
          <ac:spMkLst>
            <pc:docMk/>
            <pc:sldMk cId="197498692" sldId="258"/>
            <ac:spMk id="8" creationId="{8702E775-006C-1D44-BDAD-B12132B7412E}"/>
          </ac:spMkLst>
        </pc:spChg>
        <pc:picChg chg="mod">
          <ac:chgData name="Shebuti Rayana" userId="2359be6b-62cd-4a19-a092-f047fce8c6e4" providerId="ADAL" clId="{785CA559-33D8-B543-ABC5-E1503CF2B22A}" dt="2022-02-03T16:13:59.655" v="12" actId="1076"/>
          <ac:picMkLst>
            <pc:docMk/>
            <pc:sldMk cId="197498692" sldId="258"/>
            <ac:picMk id="1026" creationId="{31C10F9B-BB30-5F46-B4DF-EB773BA4F043}"/>
          </ac:picMkLst>
        </pc:picChg>
      </pc:sldChg>
      <pc:sldChg chg="addSp modSp mod">
        <pc:chgData name="Shebuti Rayana" userId="2359be6b-62cd-4a19-a092-f047fce8c6e4" providerId="ADAL" clId="{785CA559-33D8-B543-ABC5-E1503CF2B22A}" dt="2022-02-03T17:39:04.912" v="37" actId="962"/>
        <pc:sldMkLst>
          <pc:docMk/>
          <pc:sldMk cId="0" sldId="528"/>
        </pc:sldMkLst>
        <pc:picChg chg="add mod">
          <ac:chgData name="Shebuti Rayana" userId="2359be6b-62cd-4a19-a092-f047fce8c6e4" providerId="ADAL" clId="{785CA559-33D8-B543-ABC5-E1503CF2B22A}" dt="2022-02-03T17:39:04.912" v="37" actId="962"/>
          <ac:picMkLst>
            <pc:docMk/>
            <pc:sldMk cId="0" sldId="528"/>
            <ac:picMk id="3" creationId="{55ED999C-6A92-E043-815C-81ACB9F4259F}"/>
          </ac:picMkLst>
        </pc:picChg>
      </pc:sldChg>
      <pc:sldChg chg="modNotesTx">
        <pc:chgData name="Shebuti Rayana" userId="2359be6b-62cd-4a19-a092-f047fce8c6e4" providerId="ADAL" clId="{785CA559-33D8-B543-ABC5-E1503CF2B22A}" dt="2022-02-10T17:02:45.948" v="2023" actId="20577"/>
        <pc:sldMkLst>
          <pc:docMk/>
          <pc:sldMk cId="11019067" sldId="541"/>
        </pc:sldMkLst>
      </pc:sldChg>
      <pc:sldChg chg="modSp mod">
        <pc:chgData name="Shebuti Rayana" userId="2359be6b-62cd-4a19-a092-f047fce8c6e4" providerId="ADAL" clId="{785CA559-33D8-B543-ABC5-E1503CF2B22A}" dt="2022-02-10T14:52:00.239" v="2000" actId="20577"/>
        <pc:sldMkLst>
          <pc:docMk/>
          <pc:sldMk cId="909848805" sldId="551"/>
        </pc:sldMkLst>
        <pc:spChg chg="mod">
          <ac:chgData name="Shebuti Rayana" userId="2359be6b-62cd-4a19-a092-f047fce8c6e4" providerId="ADAL" clId="{785CA559-33D8-B543-ABC5-E1503CF2B22A}" dt="2022-02-10T14:52:00.239" v="2000" actId="20577"/>
          <ac:spMkLst>
            <pc:docMk/>
            <pc:sldMk cId="909848805" sldId="551"/>
            <ac:spMk id="30723" creationId="{00000000-0000-0000-0000-000000000000}"/>
          </ac:spMkLst>
        </pc:spChg>
      </pc:sldChg>
      <pc:sldChg chg="modSp mod">
        <pc:chgData name="Shebuti Rayana" userId="2359be6b-62cd-4a19-a092-f047fce8c6e4" providerId="ADAL" clId="{785CA559-33D8-B543-ABC5-E1503CF2B22A}" dt="2022-01-31T00:43:38.990" v="0" actId="20577"/>
        <pc:sldMkLst>
          <pc:docMk/>
          <pc:sldMk cId="0" sldId="570"/>
        </pc:sldMkLst>
        <pc:spChg chg="mod">
          <ac:chgData name="Shebuti Rayana" userId="2359be6b-62cd-4a19-a092-f047fce8c6e4" providerId="ADAL" clId="{785CA559-33D8-B543-ABC5-E1503CF2B22A}" dt="2022-01-31T00:43:38.990" v="0" actId="20577"/>
          <ac:spMkLst>
            <pc:docMk/>
            <pc:sldMk cId="0" sldId="570"/>
            <ac:spMk id="6150" creationId="{00000000-0000-0000-0000-000000000000}"/>
          </ac:spMkLst>
        </pc:spChg>
      </pc:sldChg>
      <pc:sldChg chg="modSp mod">
        <pc:chgData name="Shebuti Rayana" userId="2359be6b-62cd-4a19-a092-f047fce8c6e4" providerId="ADAL" clId="{785CA559-33D8-B543-ABC5-E1503CF2B22A}" dt="2022-02-03T17:18:53.937" v="33" actId="20577"/>
        <pc:sldMkLst>
          <pc:docMk/>
          <pc:sldMk cId="0" sldId="572"/>
        </pc:sldMkLst>
        <pc:spChg chg="mod">
          <ac:chgData name="Shebuti Rayana" userId="2359be6b-62cd-4a19-a092-f047fce8c6e4" providerId="ADAL" clId="{785CA559-33D8-B543-ABC5-E1503CF2B22A}" dt="2022-02-03T17:18:53.937" v="33" actId="20577"/>
          <ac:spMkLst>
            <pc:docMk/>
            <pc:sldMk cId="0" sldId="572"/>
            <ac:spMk id="15363" creationId="{00000000-0000-0000-0000-000000000000}"/>
          </ac:spMkLst>
        </pc:spChg>
      </pc:sldChg>
      <pc:sldChg chg="modSp mod">
        <pc:chgData name="Shebuti Rayana" userId="2359be6b-62cd-4a19-a092-f047fce8c6e4" providerId="ADAL" clId="{785CA559-33D8-B543-ABC5-E1503CF2B22A}" dt="2022-02-03T21:53:29.281" v="53" actId="1038"/>
        <pc:sldMkLst>
          <pc:docMk/>
          <pc:sldMk cId="0" sldId="605"/>
        </pc:sldMkLst>
        <pc:graphicFrameChg chg="mod">
          <ac:chgData name="Shebuti Rayana" userId="2359be6b-62cd-4a19-a092-f047fce8c6e4" providerId="ADAL" clId="{785CA559-33D8-B543-ABC5-E1503CF2B22A}" dt="2022-02-03T21:53:29.281" v="53" actId="1038"/>
          <ac:graphicFrameMkLst>
            <pc:docMk/>
            <pc:sldMk cId="0" sldId="605"/>
            <ac:graphicFrameMk id="10242" creationId="{00000000-0000-0000-0000-000000000000}"/>
          </ac:graphicFrameMkLst>
        </pc:graphicFrameChg>
      </pc:sldChg>
      <pc:sldChg chg="modSp mod">
        <pc:chgData name="Shebuti Rayana" userId="2359be6b-62cd-4a19-a092-f047fce8c6e4" providerId="ADAL" clId="{785CA559-33D8-B543-ABC5-E1503CF2B22A}" dt="2022-01-31T01:01:08.948" v="3" actId="20577"/>
        <pc:sldMkLst>
          <pc:docMk/>
          <pc:sldMk cId="64128369" sldId="624"/>
        </pc:sldMkLst>
        <pc:spChg chg="mod">
          <ac:chgData name="Shebuti Rayana" userId="2359be6b-62cd-4a19-a092-f047fce8c6e4" providerId="ADAL" clId="{785CA559-33D8-B543-ABC5-E1503CF2B22A}" dt="2022-01-31T01:01:08.948" v="3" actId="20577"/>
          <ac:spMkLst>
            <pc:docMk/>
            <pc:sldMk cId="64128369" sldId="624"/>
            <ac:spMk id="13315" creationId="{00000000-0000-0000-0000-000000000000}"/>
          </ac:spMkLst>
        </pc:spChg>
      </pc:sldChg>
      <pc:sldChg chg="modNotesTx">
        <pc:chgData name="Shebuti Rayana" userId="2359be6b-62cd-4a19-a092-f047fce8c6e4" providerId="ADAL" clId="{785CA559-33D8-B543-ABC5-E1503CF2B22A}" dt="2022-02-08T15:44:19.228" v="402" actId="20577"/>
        <pc:sldMkLst>
          <pc:docMk/>
          <pc:sldMk cId="3823039487" sldId="629"/>
        </pc:sldMkLst>
      </pc:sldChg>
      <pc:sldChg chg="addSp delSp modSp mod">
        <pc:chgData name="Shebuti Rayana" userId="2359be6b-62cd-4a19-a092-f047fce8c6e4" providerId="ADAL" clId="{785CA559-33D8-B543-ABC5-E1503CF2B22A}" dt="2022-02-08T21:33:49.797" v="1699" actId="9405"/>
        <pc:sldMkLst>
          <pc:docMk/>
          <pc:sldMk cId="445001384" sldId="634"/>
        </pc:sldMkLst>
        <pc:spChg chg="mod">
          <ac:chgData name="Shebuti Rayana" userId="2359be6b-62cd-4a19-a092-f047fce8c6e4" providerId="ADAL" clId="{785CA559-33D8-B543-ABC5-E1503CF2B22A}" dt="2022-02-08T16:32:26.299" v="909" actId="58"/>
          <ac:spMkLst>
            <pc:docMk/>
            <pc:sldMk cId="445001384" sldId="634"/>
            <ac:spMk id="66563" creationId="{00000000-0000-0000-0000-000000000000}"/>
          </ac:spMkLst>
        </pc:spChg>
        <pc:grpChg chg="mod">
          <ac:chgData name="Shebuti Rayana" userId="2359be6b-62cd-4a19-a092-f047fce8c6e4" providerId="ADAL" clId="{785CA559-33D8-B543-ABC5-E1503CF2B22A}" dt="2022-02-08T21:33:24.281" v="1685"/>
          <ac:grpSpMkLst>
            <pc:docMk/>
            <pc:sldMk cId="445001384" sldId="634"/>
            <ac:grpSpMk id="4" creationId="{0B02B7BB-B7DA-B443-BCE0-4030CDB9993E}"/>
          </ac:grpSpMkLst>
        </pc:grpChg>
        <pc:grpChg chg="del mod">
          <ac:chgData name="Shebuti Rayana" userId="2359be6b-62cd-4a19-a092-f047fce8c6e4" providerId="ADAL" clId="{785CA559-33D8-B543-ABC5-E1503CF2B22A}" dt="2022-02-08T21:33:30.764" v="1690"/>
          <ac:grpSpMkLst>
            <pc:docMk/>
            <pc:sldMk cId="445001384" sldId="634"/>
            <ac:grpSpMk id="7" creationId="{C722DEC0-A72A-3649-B4E1-330519FB2A3A}"/>
          </ac:grpSpMkLst>
        </pc:grpChg>
        <pc:grpChg chg="mod">
          <ac:chgData name="Shebuti Rayana" userId="2359be6b-62cd-4a19-a092-f047fce8c6e4" providerId="ADAL" clId="{785CA559-33D8-B543-ABC5-E1503CF2B22A}" dt="2022-02-08T21:33:30.764" v="1690"/>
          <ac:grpSpMkLst>
            <pc:docMk/>
            <pc:sldMk cId="445001384" sldId="634"/>
            <ac:grpSpMk id="9" creationId="{AAF86391-7944-CC4F-836E-8CAB8006E9D1}"/>
          </ac:grpSpMkLst>
        </pc:grpChg>
        <pc:grpChg chg="del mod">
          <ac:chgData name="Shebuti Rayana" userId="2359be6b-62cd-4a19-a092-f047fce8c6e4" providerId="ADAL" clId="{785CA559-33D8-B543-ABC5-E1503CF2B22A}" dt="2022-02-08T21:33:35.380" v="1695"/>
          <ac:grpSpMkLst>
            <pc:docMk/>
            <pc:sldMk cId="445001384" sldId="634"/>
            <ac:grpSpMk id="12" creationId="{22BB9717-2C95-5C41-B399-5BEA165CDAE1}"/>
          </ac:grpSpMkLst>
        </pc:grpChg>
        <pc:grpChg chg="mod">
          <ac:chgData name="Shebuti Rayana" userId="2359be6b-62cd-4a19-a092-f047fce8c6e4" providerId="ADAL" clId="{785CA559-33D8-B543-ABC5-E1503CF2B22A}" dt="2022-02-08T21:33:35.380" v="1695"/>
          <ac:grpSpMkLst>
            <pc:docMk/>
            <pc:sldMk cId="445001384" sldId="634"/>
            <ac:grpSpMk id="14" creationId="{1BDECF40-79E6-344A-ACA8-C2BE25777E96}"/>
          </ac:grpSpMkLst>
        </pc:grpChg>
        <pc:inkChg chg="add mod">
          <ac:chgData name="Shebuti Rayana" userId="2359be6b-62cd-4a19-a092-f047fce8c6e4" providerId="ADAL" clId="{785CA559-33D8-B543-ABC5-E1503CF2B22A}" dt="2022-02-08T21:33:24.281" v="1685"/>
          <ac:inkMkLst>
            <pc:docMk/>
            <pc:sldMk cId="445001384" sldId="634"/>
            <ac:inkMk id="2" creationId="{EE69612E-B802-374C-B4A3-EBB4E788F9C8}"/>
          </ac:inkMkLst>
        </pc:inkChg>
        <pc:inkChg chg="add mod">
          <ac:chgData name="Shebuti Rayana" userId="2359be6b-62cd-4a19-a092-f047fce8c6e4" providerId="ADAL" clId="{785CA559-33D8-B543-ABC5-E1503CF2B22A}" dt="2022-02-08T21:33:24.281" v="1685"/>
          <ac:inkMkLst>
            <pc:docMk/>
            <pc:sldMk cId="445001384" sldId="634"/>
            <ac:inkMk id="3" creationId="{D0A57C79-6F79-0444-B170-C0DA9C8E47AC}"/>
          </ac:inkMkLst>
        </pc:inkChg>
        <pc:inkChg chg="add mod">
          <ac:chgData name="Shebuti Rayana" userId="2359be6b-62cd-4a19-a092-f047fce8c6e4" providerId="ADAL" clId="{785CA559-33D8-B543-ABC5-E1503CF2B22A}" dt="2022-02-08T21:33:30.764" v="1690"/>
          <ac:inkMkLst>
            <pc:docMk/>
            <pc:sldMk cId="445001384" sldId="634"/>
            <ac:inkMk id="5" creationId="{6BDB6B90-19B6-4F48-B38C-47FA3AA466B4}"/>
          </ac:inkMkLst>
        </pc:inkChg>
        <pc:inkChg chg="add mod">
          <ac:chgData name="Shebuti Rayana" userId="2359be6b-62cd-4a19-a092-f047fce8c6e4" providerId="ADAL" clId="{785CA559-33D8-B543-ABC5-E1503CF2B22A}" dt="2022-02-08T21:33:30.764" v="1690"/>
          <ac:inkMkLst>
            <pc:docMk/>
            <pc:sldMk cId="445001384" sldId="634"/>
            <ac:inkMk id="6" creationId="{F2E9FDB7-997E-8B46-9F8C-B16722E6CA6B}"/>
          </ac:inkMkLst>
        </pc:inkChg>
        <pc:inkChg chg="add mod">
          <ac:chgData name="Shebuti Rayana" userId="2359be6b-62cd-4a19-a092-f047fce8c6e4" providerId="ADAL" clId="{785CA559-33D8-B543-ABC5-E1503CF2B22A}" dt="2022-02-08T21:33:30.764" v="1690"/>
          <ac:inkMkLst>
            <pc:docMk/>
            <pc:sldMk cId="445001384" sldId="634"/>
            <ac:inkMk id="8" creationId="{5A78D764-7944-6A40-8025-0E8996B0A194}"/>
          </ac:inkMkLst>
        </pc:inkChg>
        <pc:inkChg chg="add mod">
          <ac:chgData name="Shebuti Rayana" userId="2359be6b-62cd-4a19-a092-f047fce8c6e4" providerId="ADAL" clId="{785CA559-33D8-B543-ABC5-E1503CF2B22A}" dt="2022-02-08T21:33:35.380" v="1695"/>
          <ac:inkMkLst>
            <pc:docMk/>
            <pc:sldMk cId="445001384" sldId="634"/>
            <ac:inkMk id="10" creationId="{1DDE97ED-C877-BD49-AB76-8414091AEF86}"/>
          </ac:inkMkLst>
        </pc:inkChg>
        <pc:inkChg chg="add mod">
          <ac:chgData name="Shebuti Rayana" userId="2359be6b-62cd-4a19-a092-f047fce8c6e4" providerId="ADAL" clId="{785CA559-33D8-B543-ABC5-E1503CF2B22A}" dt="2022-02-08T21:33:35.380" v="1695"/>
          <ac:inkMkLst>
            <pc:docMk/>
            <pc:sldMk cId="445001384" sldId="634"/>
            <ac:inkMk id="11" creationId="{7DF2F586-717D-9946-8805-66073A838CCC}"/>
          </ac:inkMkLst>
        </pc:inkChg>
        <pc:inkChg chg="add mod">
          <ac:chgData name="Shebuti Rayana" userId="2359be6b-62cd-4a19-a092-f047fce8c6e4" providerId="ADAL" clId="{785CA559-33D8-B543-ABC5-E1503CF2B22A}" dt="2022-02-08T21:33:35.380" v="1695"/>
          <ac:inkMkLst>
            <pc:docMk/>
            <pc:sldMk cId="445001384" sldId="634"/>
            <ac:inkMk id="13" creationId="{0F01348C-34A5-3443-93BF-6C53B6C73E55}"/>
          </ac:inkMkLst>
        </pc:inkChg>
        <pc:inkChg chg="add">
          <ac:chgData name="Shebuti Rayana" userId="2359be6b-62cd-4a19-a092-f047fce8c6e4" providerId="ADAL" clId="{785CA559-33D8-B543-ABC5-E1503CF2B22A}" dt="2022-02-08T21:33:38.390" v="1696" actId="9405"/>
          <ac:inkMkLst>
            <pc:docMk/>
            <pc:sldMk cId="445001384" sldId="634"/>
            <ac:inkMk id="15" creationId="{1461AE76-33A3-3846-B623-DA2EDAD47189}"/>
          </ac:inkMkLst>
        </pc:inkChg>
        <pc:inkChg chg="add">
          <ac:chgData name="Shebuti Rayana" userId="2359be6b-62cd-4a19-a092-f047fce8c6e4" providerId="ADAL" clId="{785CA559-33D8-B543-ABC5-E1503CF2B22A}" dt="2022-02-08T21:33:42.582" v="1697" actId="9405"/>
          <ac:inkMkLst>
            <pc:docMk/>
            <pc:sldMk cId="445001384" sldId="634"/>
            <ac:inkMk id="16" creationId="{53406BDA-66E4-BB4C-BD4A-820D9EB298DC}"/>
          </ac:inkMkLst>
        </pc:inkChg>
        <pc:inkChg chg="add">
          <ac:chgData name="Shebuti Rayana" userId="2359be6b-62cd-4a19-a092-f047fce8c6e4" providerId="ADAL" clId="{785CA559-33D8-B543-ABC5-E1503CF2B22A}" dt="2022-02-08T21:33:46.513" v="1698" actId="9405"/>
          <ac:inkMkLst>
            <pc:docMk/>
            <pc:sldMk cId="445001384" sldId="634"/>
            <ac:inkMk id="17" creationId="{4D6918A3-D9DF-6347-9170-FF746263ED21}"/>
          </ac:inkMkLst>
        </pc:inkChg>
        <pc:inkChg chg="add">
          <ac:chgData name="Shebuti Rayana" userId="2359be6b-62cd-4a19-a092-f047fce8c6e4" providerId="ADAL" clId="{785CA559-33D8-B543-ABC5-E1503CF2B22A}" dt="2022-02-08T21:33:49.797" v="1699" actId="9405"/>
          <ac:inkMkLst>
            <pc:docMk/>
            <pc:sldMk cId="445001384" sldId="634"/>
            <ac:inkMk id="18" creationId="{2D3EBA7A-2688-E841-8068-F1D3600C3E52}"/>
          </ac:inkMkLst>
        </pc:inkChg>
      </pc:sldChg>
      <pc:sldChg chg="addSp delSp modSp mod delAnim modAnim">
        <pc:chgData name="Shebuti Rayana" userId="2359be6b-62cd-4a19-a092-f047fce8c6e4" providerId="ADAL" clId="{785CA559-33D8-B543-ABC5-E1503CF2B22A}" dt="2022-02-08T17:01:58.933" v="1116" actId="478"/>
        <pc:sldMkLst>
          <pc:docMk/>
          <pc:sldMk cId="1605967359" sldId="635"/>
        </pc:sldMkLst>
        <pc:spChg chg="add del mod">
          <ac:chgData name="Shebuti Rayana" userId="2359be6b-62cd-4a19-a092-f047fce8c6e4" providerId="ADAL" clId="{785CA559-33D8-B543-ABC5-E1503CF2B22A}" dt="2022-02-08T17:01:58.933" v="1116" actId="478"/>
          <ac:spMkLst>
            <pc:docMk/>
            <pc:sldMk cId="1605967359" sldId="635"/>
            <ac:spMk id="2" creationId="{BDDADEAA-92F7-604A-AC5F-D305865694FB}"/>
          </ac:spMkLst>
        </pc:spChg>
      </pc:sldChg>
      <pc:sldChg chg="addSp modSp mod">
        <pc:chgData name="Shebuti Rayana" userId="2359be6b-62cd-4a19-a092-f047fce8c6e4" providerId="ADAL" clId="{785CA559-33D8-B543-ABC5-E1503CF2B22A}" dt="2022-02-08T16:55:31.226" v="1115" actId="20577"/>
        <pc:sldMkLst>
          <pc:docMk/>
          <pc:sldMk cId="148827108" sldId="636"/>
        </pc:sldMkLst>
        <pc:spChg chg="add mod">
          <ac:chgData name="Shebuti Rayana" userId="2359be6b-62cd-4a19-a092-f047fce8c6e4" providerId="ADAL" clId="{785CA559-33D8-B543-ABC5-E1503CF2B22A}" dt="2022-02-08T16:55:31.226" v="1115" actId="20577"/>
          <ac:spMkLst>
            <pc:docMk/>
            <pc:sldMk cId="148827108" sldId="636"/>
            <ac:spMk id="2" creationId="{0F80B875-4B1A-8541-BB6B-303F33224A82}"/>
          </ac:spMkLst>
        </pc:spChg>
      </pc:sldChg>
      <pc:sldChg chg="mod modShow">
        <pc:chgData name="Shebuti Rayana" userId="2359be6b-62cd-4a19-a092-f047fce8c6e4" providerId="ADAL" clId="{785CA559-33D8-B543-ABC5-E1503CF2B22A}" dt="2022-02-08T17:18:24.741" v="1117" actId="729"/>
        <pc:sldMkLst>
          <pc:docMk/>
          <pc:sldMk cId="4124403622" sldId="637"/>
        </pc:sldMkLst>
      </pc:sldChg>
      <pc:sldChg chg="addSp delSp modSp mod">
        <pc:chgData name="Shebuti Rayana" userId="2359be6b-62cd-4a19-a092-f047fce8c6e4" providerId="ADAL" clId="{785CA559-33D8-B543-ABC5-E1503CF2B22A}" dt="2022-02-08T21:42:22.800" v="1752"/>
        <pc:sldMkLst>
          <pc:docMk/>
          <pc:sldMk cId="661608384" sldId="638"/>
        </pc:sldMkLst>
        <pc:grpChg chg="del mod">
          <ac:chgData name="Shebuti Rayana" userId="2359be6b-62cd-4a19-a092-f047fce8c6e4" providerId="ADAL" clId="{785CA559-33D8-B543-ABC5-E1503CF2B22A}" dt="2022-02-08T21:40:47.893" v="1704"/>
          <ac:grpSpMkLst>
            <pc:docMk/>
            <pc:sldMk cId="661608384" sldId="638"/>
            <ac:grpSpMk id="4" creationId="{78627986-27C4-E64A-B6AA-4D075A98DF5F}"/>
          </ac:grpSpMkLst>
        </pc:grpChg>
        <pc:grpChg chg="del mod">
          <ac:chgData name="Shebuti Rayana" userId="2359be6b-62cd-4a19-a092-f047fce8c6e4" providerId="ADAL" clId="{785CA559-33D8-B543-ABC5-E1503CF2B22A}" dt="2022-02-08T21:40:49.115" v="1706"/>
          <ac:grpSpMkLst>
            <pc:docMk/>
            <pc:sldMk cId="661608384" sldId="638"/>
            <ac:grpSpMk id="6" creationId="{B94F2EDF-028E-4544-A4BF-852A6B5E0BA5}"/>
          </ac:grpSpMkLst>
        </pc:grpChg>
        <pc:grpChg chg="del mod">
          <ac:chgData name="Shebuti Rayana" userId="2359be6b-62cd-4a19-a092-f047fce8c6e4" providerId="ADAL" clId="{785CA559-33D8-B543-ABC5-E1503CF2B22A}" dt="2022-02-08T21:41:04.289" v="1717"/>
          <ac:grpSpMkLst>
            <pc:docMk/>
            <pc:sldMk cId="661608384" sldId="638"/>
            <ac:grpSpMk id="8" creationId="{DE430129-072B-6148-BC6F-85A747089B37}"/>
          </ac:grpSpMkLst>
        </pc:grpChg>
        <pc:grpChg chg="del mod">
          <ac:chgData name="Shebuti Rayana" userId="2359be6b-62cd-4a19-a092-f047fce8c6e4" providerId="ADAL" clId="{785CA559-33D8-B543-ABC5-E1503CF2B22A}" dt="2022-02-08T21:41:04.289" v="1717"/>
          <ac:grpSpMkLst>
            <pc:docMk/>
            <pc:sldMk cId="661608384" sldId="638"/>
            <ac:grpSpMk id="12" creationId="{B7DF3DE1-411A-0740-B555-9C454348A87A}"/>
          </ac:grpSpMkLst>
        </pc:grpChg>
        <pc:grpChg chg="del mod">
          <ac:chgData name="Shebuti Rayana" userId="2359be6b-62cd-4a19-a092-f047fce8c6e4" providerId="ADAL" clId="{785CA559-33D8-B543-ABC5-E1503CF2B22A}" dt="2022-02-08T21:41:04.289" v="1717"/>
          <ac:grpSpMkLst>
            <pc:docMk/>
            <pc:sldMk cId="661608384" sldId="638"/>
            <ac:grpSpMk id="16" creationId="{015D9614-9FD8-BD40-BF87-80C8C854AE40}"/>
          </ac:grpSpMkLst>
        </pc:grpChg>
        <pc:grpChg chg="del mod">
          <ac:chgData name="Shebuti Rayana" userId="2359be6b-62cd-4a19-a092-f047fce8c6e4" providerId="ADAL" clId="{785CA559-33D8-B543-ABC5-E1503CF2B22A}" dt="2022-02-08T21:41:07.732" v="1719"/>
          <ac:grpSpMkLst>
            <pc:docMk/>
            <pc:sldMk cId="661608384" sldId="638"/>
            <ac:grpSpMk id="19" creationId="{B6757118-2344-FA41-AC0C-AACFF31912CF}"/>
          </ac:grpSpMkLst>
        </pc:grpChg>
        <pc:grpChg chg="mod">
          <ac:chgData name="Shebuti Rayana" userId="2359be6b-62cd-4a19-a092-f047fce8c6e4" providerId="ADAL" clId="{785CA559-33D8-B543-ABC5-E1503CF2B22A}" dt="2022-02-08T21:41:07.732" v="1719"/>
          <ac:grpSpMkLst>
            <pc:docMk/>
            <pc:sldMk cId="661608384" sldId="638"/>
            <ac:grpSpMk id="21" creationId="{DE66FC9D-A50B-FD47-A7DC-9BB5D05D74AF}"/>
          </ac:grpSpMkLst>
        </pc:grpChg>
        <pc:grpChg chg="del mod">
          <ac:chgData name="Shebuti Rayana" userId="2359be6b-62cd-4a19-a092-f047fce8c6e4" providerId="ADAL" clId="{785CA559-33D8-B543-ABC5-E1503CF2B22A}" dt="2022-02-08T21:41:17.219" v="1725"/>
          <ac:grpSpMkLst>
            <pc:docMk/>
            <pc:sldMk cId="661608384" sldId="638"/>
            <ac:grpSpMk id="25" creationId="{ACD3B6B2-19DE-8D41-830B-BD02AC4526A7}"/>
          </ac:grpSpMkLst>
        </pc:grpChg>
        <pc:grpChg chg="del mod">
          <ac:chgData name="Shebuti Rayana" userId="2359be6b-62cd-4a19-a092-f047fce8c6e4" providerId="ADAL" clId="{785CA559-33D8-B543-ABC5-E1503CF2B22A}" dt="2022-02-08T21:41:19.856" v="1727"/>
          <ac:grpSpMkLst>
            <pc:docMk/>
            <pc:sldMk cId="661608384" sldId="638"/>
            <ac:grpSpMk id="27" creationId="{A7E12639-A9B0-BF4A-AC5C-BA9259D92B84}"/>
          </ac:grpSpMkLst>
        </pc:grpChg>
        <pc:grpChg chg="del mod">
          <ac:chgData name="Shebuti Rayana" userId="2359be6b-62cd-4a19-a092-f047fce8c6e4" providerId="ADAL" clId="{785CA559-33D8-B543-ABC5-E1503CF2B22A}" dt="2022-02-08T21:41:49.286" v="1749"/>
          <ac:grpSpMkLst>
            <pc:docMk/>
            <pc:sldMk cId="661608384" sldId="638"/>
            <ac:grpSpMk id="29" creationId="{B3575A04-8636-764C-9AE7-62B8D645C1CF}"/>
          </ac:grpSpMkLst>
        </pc:grpChg>
        <pc:grpChg chg="del mod">
          <ac:chgData name="Shebuti Rayana" userId="2359be6b-62cd-4a19-a092-f047fce8c6e4" providerId="ADAL" clId="{785CA559-33D8-B543-ABC5-E1503CF2B22A}" dt="2022-02-08T21:41:31.533" v="1732"/>
          <ac:grpSpMkLst>
            <pc:docMk/>
            <pc:sldMk cId="661608384" sldId="638"/>
            <ac:grpSpMk id="32" creationId="{00ECF615-CB80-F343-A2EE-799F98335C71}"/>
          </ac:grpSpMkLst>
        </pc:grpChg>
        <pc:grpChg chg="del mod">
          <ac:chgData name="Shebuti Rayana" userId="2359be6b-62cd-4a19-a092-f047fce8c6e4" providerId="ADAL" clId="{785CA559-33D8-B543-ABC5-E1503CF2B22A}" dt="2022-02-08T21:41:32.650" v="1734"/>
          <ac:grpSpMkLst>
            <pc:docMk/>
            <pc:sldMk cId="661608384" sldId="638"/>
            <ac:grpSpMk id="34" creationId="{7B6E2E7E-637F-8542-A224-F1F18B7AB944}"/>
          </ac:grpSpMkLst>
        </pc:grpChg>
        <pc:grpChg chg="del mod">
          <ac:chgData name="Shebuti Rayana" userId="2359be6b-62cd-4a19-a092-f047fce8c6e4" providerId="ADAL" clId="{785CA559-33D8-B543-ABC5-E1503CF2B22A}" dt="2022-02-08T21:41:49.286" v="1749"/>
          <ac:grpSpMkLst>
            <pc:docMk/>
            <pc:sldMk cId="661608384" sldId="638"/>
            <ac:grpSpMk id="36" creationId="{0B9185D4-79D4-A143-88EC-E5E7EA40509C}"/>
          </ac:grpSpMkLst>
        </pc:grpChg>
        <pc:grpChg chg="del mod">
          <ac:chgData name="Shebuti Rayana" userId="2359be6b-62cd-4a19-a092-f047fce8c6e4" providerId="ADAL" clId="{785CA559-33D8-B543-ABC5-E1503CF2B22A}" dt="2022-02-08T21:41:40.394" v="1739"/>
          <ac:grpSpMkLst>
            <pc:docMk/>
            <pc:sldMk cId="661608384" sldId="638"/>
            <ac:grpSpMk id="39" creationId="{C1DA4CE7-3858-3E41-8923-328B35709247}"/>
          </ac:grpSpMkLst>
        </pc:grpChg>
        <pc:grpChg chg="del mod">
          <ac:chgData name="Shebuti Rayana" userId="2359be6b-62cd-4a19-a092-f047fce8c6e4" providerId="ADAL" clId="{785CA559-33D8-B543-ABC5-E1503CF2B22A}" dt="2022-02-08T21:41:41.873" v="1741"/>
          <ac:grpSpMkLst>
            <pc:docMk/>
            <pc:sldMk cId="661608384" sldId="638"/>
            <ac:grpSpMk id="41" creationId="{EC22E362-703D-4F49-BAAA-B3FF6A697F5B}"/>
          </ac:grpSpMkLst>
        </pc:grpChg>
        <pc:grpChg chg="del mod">
          <ac:chgData name="Shebuti Rayana" userId="2359be6b-62cd-4a19-a092-f047fce8c6e4" providerId="ADAL" clId="{785CA559-33D8-B543-ABC5-E1503CF2B22A}" dt="2022-02-08T21:41:43.588" v="1743"/>
          <ac:grpSpMkLst>
            <pc:docMk/>
            <pc:sldMk cId="661608384" sldId="638"/>
            <ac:grpSpMk id="43" creationId="{B9AF435E-73EF-4A44-A397-01D2B755377E}"/>
          </ac:grpSpMkLst>
        </pc:grpChg>
        <pc:grpChg chg="del mod">
          <ac:chgData name="Shebuti Rayana" userId="2359be6b-62cd-4a19-a092-f047fce8c6e4" providerId="ADAL" clId="{785CA559-33D8-B543-ABC5-E1503CF2B22A}" dt="2022-02-08T21:41:45.479" v="1745"/>
          <ac:grpSpMkLst>
            <pc:docMk/>
            <pc:sldMk cId="661608384" sldId="638"/>
            <ac:grpSpMk id="45" creationId="{81E394BC-548E-7F4E-9F73-8E8A6496B01E}"/>
          </ac:grpSpMkLst>
        </pc:grpChg>
        <pc:grpChg chg="del mod">
          <ac:chgData name="Shebuti Rayana" userId="2359be6b-62cd-4a19-a092-f047fce8c6e4" providerId="ADAL" clId="{785CA559-33D8-B543-ABC5-E1503CF2B22A}" dt="2022-02-08T21:41:47.851" v="1747"/>
          <ac:grpSpMkLst>
            <pc:docMk/>
            <pc:sldMk cId="661608384" sldId="638"/>
            <ac:grpSpMk id="47" creationId="{0816C621-F925-FB49-B059-989B7B60B2E3}"/>
          </ac:grpSpMkLst>
        </pc:grpChg>
        <pc:grpChg chg="del mod">
          <ac:chgData name="Shebuti Rayana" userId="2359be6b-62cd-4a19-a092-f047fce8c6e4" providerId="ADAL" clId="{785CA559-33D8-B543-ABC5-E1503CF2B22A}" dt="2022-02-08T21:41:49.286" v="1749"/>
          <ac:grpSpMkLst>
            <pc:docMk/>
            <pc:sldMk cId="661608384" sldId="638"/>
            <ac:grpSpMk id="49" creationId="{5A71B37E-64AC-3D4C-B353-C8EECD928A45}"/>
          </ac:grpSpMkLst>
        </pc:grpChg>
        <pc:grpChg chg="mod">
          <ac:chgData name="Shebuti Rayana" userId="2359be6b-62cd-4a19-a092-f047fce8c6e4" providerId="ADAL" clId="{785CA559-33D8-B543-ABC5-E1503CF2B22A}" dt="2022-02-08T21:41:49.286" v="1749"/>
          <ac:grpSpMkLst>
            <pc:docMk/>
            <pc:sldMk cId="661608384" sldId="638"/>
            <ac:grpSpMk id="51" creationId="{A4A4E7FB-5C98-8F4A-8100-FD57A7402F83}"/>
          </ac:grpSpMkLst>
        </pc:grpChg>
        <pc:grpChg chg="mod">
          <ac:chgData name="Shebuti Rayana" userId="2359be6b-62cd-4a19-a092-f047fce8c6e4" providerId="ADAL" clId="{785CA559-33D8-B543-ABC5-E1503CF2B22A}" dt="2022-02-08T21:42:22.800" v="1752"/>
          <ac:grpSpMkLst>
            <pc:docMk/>
            <pc:sldMk cId="661608384" sldId="638"/>
            <ac:grpSpMk id="54" creationId="{E6FC748D-88BC-B542-B743-DB335E95161A}"/>
          </ac:grpSpMkLst>
        </pc:grpChg>
        <pc:inkChg chg="add mod">
          <ac:chgData name="Shebuti Rayana" userId="2359be6b-62cd-4a19-a092-f047fce8c6e4" providerId="ADAL" clId="{785CA559-33D8-B543-ABC5-E1503CF2B22A}" dt="2022-02-08T21:41:07.732" v="1719"/>
          <ac:inkMkLst>
            <pc:docMk/>
            <pc:sldMk cId="661608384" sldId="638"/>
            <ac:inkMk id="2" creationId="{4C1FFBC3-2A88-E745-97C3-B746076BBE33}"/>
          </ac:inkMkLst>
        </pc:inkChg>
        <pc:inkChg chg="add mod">
          <ac:chgData name="Shebuti Rayana" userId="2359be6b-62cd-4a19-a092-f047fce8c6e4" providerId="ADAL" clId="{785CA559-33D8-B543-ABC5-E1503CF2B22A}" dt="2022-02-08T21:41:07.732" v="1719"/>
          <ac:inkMkLst>
            <pc:docMk/>
            <pc:sldMk cId="661608384" sldId="638"/>
            <ac:inkMk id="3" creationId="{BCCCCDD2-F7A1-384B-B007-6DE784293BB0}"/>
          </ac:inkMkLst>
        </pc:inkChg>
        <pc:inkChg chg="add mod">
          <ac:chgData name="Shebuti Rayana" userId="2359be6b-62cd-4a19-a092-f047fce8c6e4" providerId="ADAL" clId="{785CA559-33D8-B543-ABC5-E1503CF2B22A}" dt="2022-02-08T21:41:07.732" v="1719"/>
          <ac:inkMkLst>
            <pc:docMk/>
            <pc:sldMk cId="661608384" sldId="638"/>
            <ac:inkMk id="5" creationId="{1B628148-736D-E843-B0A9-914D1C8ADAA2}"/>
          </ac:inkMkLst>
        </pc:inkChg>
        <pc:inkChg chg="add mod">
          <ac:chgData name="Shebuti Rayana" userId="2359be6b-62cd-4a19-a092-f047fce8c6e4" providerId="ADAL" clId="{785CA559-33D8-B543-ABC5-E1503CF2B22A}" dt="2022-02-08T21:41:07.732" v="1719"/>
          <ac:inkMkLst>
            <pc:docMk/>
            <pc:sldMk cId="661608384" sldId="638"/>
            <ac:inkMk id="7" creationId="{E1F561C8-3220-2648-83F0-05061F7AD706}"/>
          </ac:inkMkLst>
        </pc:inkChg>
        <pc:inkChg chg="add mod">
          <ac:chgData name="Shebuti Rayana" userId="2359be6b-62cd-4a19-a092-f047fce8c6e4" providerId="ADAL" clId="{785CA559-33D8-B543-ABC5-E1503CF2B22A}" dt="2022-02-08T21:41:07.732" v="1719"/>
          <ac:inkMkLst>
            <pc:docMk/>
            <pc:sldMk cId="661608384" sldId="638"/>
            <ac:inkMk id="9" creationId="{84F11B12-C4F8-CE4E-BCF5-099A4C42EE40}"/>
          </ac:inkMkLst>
        </pc:inkChg>
        <pc:inkChg chg="add mod">
          <ac:chgData name="Shebuti Rayana" userId="2359be6b-62cd-4a19-a092-f047fce8c6e4" providerId="ADAL" clId="{785CA559-33D8-B543-ABC5-E1503CF2B22A}" dt="2022-02-08T21:41:07.732" v="1719"/>
          <ac:inkMkLst>
            <pc:docMk/>
            <pc:sldMk cId="661608384" sldId="638"/>
            <ac:inkMk id="10" creationId="{FF161B48-50A7-9D44-86A3-5F8853325D88}"/>
          </ac:inkMkLst>
        </pc:inkChg>
        <pc:inkChg chg="add mod">
          <ac:chgData name="Shebuti Rayana" userId="2359be6b-62cd-4a19-a092-f047fce8c6e4" providerId="ADAL" clId="{785CA559-33D8-B543-ABC5-E1503CF2B22A}" dt="2022-02-08T21:41:07.732" v="1719"/>
          <ac:inkMkLst>
            <pc:docMk/>
            <pc:sldMk cId="661608384" sldId="638"/>
            <ac:inkMk id="11" creationId="{A0F58F55-8680-0F4D-8BBF-457487963D7C}"/>
          </ac:inkMkLst>
        </pc:inkChg>
        <pc:inkChg chg="add">
          <ac:chgData name="Shebuti Rayana" userId="2359be6b-62cd-4a19-a092-f047fce8c6e4" providerId="ADAL" clId="{785CA559-33D8-B543-ABC5-E1503CF2B22A}" dt="2022-02-08T21:40:56.058" v="1711" actId="9405"/>
          <ac:inkMkLst>
            <pc:docMk/>
            <pc:sldMk cId="661608384" sldId="638"/>
            <ac:inkMk id="13" creationId="{A6E1AB4F-3982-C144-BBFB-371C93DE2E25}"/>
          </ac:inkMkLst>
        </pc:inkChg>
        <pc:inkChg chg="add mod">
          <ac:chgData name="Shebuti Rayana" userId="2359be6b-62cd-4a19-a092-f047fce8c6e4" providerId="ADAL" clId="{785CA559-33D8-B543-ABC5-E1503CF2B22A}" dt="2022-02-08T21:41:07.732" v="1719"/>
          <ac:inkMkLst>
            <pc:docMk/>
            <pc:sldMk cId="661608384" sldId="638"/>
            <ac:inkMk id="14" creationId="{B13CF85D-0AAE-4C44-861F-C23D8C001734}"/>
          </ac:inkMkLst>
        </pc:inkChg>
        <pc:inkChg chg="add mod">
          <ac:chgData name="Shebuti Rayana" userId="2359be6b-62cd-4a19-a092-f047fce8c6e4" providerId="ADAL" clId="{785CA559-33D8-B543-ABC5-E1503CF2B22A}" dt="2022-02-08T21:41:07.732" v="1719"/>
          <ac:inkMkLst>
            <pc:docMk/>
            <pc:sldMk cId="661608384" sldId="638"/>
            <ac:inkMk id="15" creationId="{E6822CD9-F743-454E-BE1A-7C49C4987B56}"/>
          </ac:inkMkLst>
        </pc:inkChg>
        <pc:inkChg chg="add mod">
          <ac:chgData name="Shebuti Rayana" userId="2359be6b-62cd-4a19-a092-f047fce8c6e4" providerId="ADAL" clId="{785CA559-33D8-B543-ABC5-E1503CF2B22A}" dt="2022-02-08T21:41:07.732" v="1719"/>
          <ac:inkMkLst>
            <pc:docMk/>
            <pc:sldMk cId="661608384" sldId="638"/>
            <ac:inkMk id="17" creationId="{62558D8D-AD58-8945-9C3B-3454C675ECF8}"/>
          </ac:inkMkLst>
        </pc:inkChg>
        <pc:inkChg chg="add mod">
          <ac:chgData name="Shebuti Rayana" userId="2359be6b-62cd-4a19-a092-f047fce8c6e4" providerId="ADAL" clId="{785CA559-33D8-B543-ABC5-E1503CF2B22A}" dt="2022-02-08T21:41:07.732" v="1719"/>
          <ac:inkMkLst>
            <pc:docMk/>
            <pc:sldMk cId="661608384" sldId="638"/>
            <ac:inkMk id="18" creationId="{DCE55859-72A8-C441-B6DE-87340E1B1D4D}"/>
          </ac:inkMkLst>
        </pc:inkChg>
        <pc:inkChg chg="add mod">
          <ac:chgData name="Shebuti Rayana" userId="2359be6b-62cd-4a19-a092-f047fce8c6e4" providerId="ADAL" clId="{785CA559-33D8-B543-ABC5-E1503CF2B22A}" dt="2022-02-08T21:41:07.732" v="1719"/>
          <ac:inkMkLst>
            <pc:docMk/>
            <pc:sldMk cId="661608384" sldId="638"/>
            <ac:inkMk id="20" creationId="{849F7651-5061-FE41-8DBB-6E42C55F720E}"/>
          </ac:inkMkLst>
        </pc:inkChg>
        <pc:inkChg chg="add">
          <ac:chgData name="Shebuti Rayana" userId="2359be6b-62cd-4a19-a092-f047fce8c6e4" providerId="ADAL" clId="{785CA559-33D8-B543-ABC5-E1503CF2B22A}" dt="2022-02-08T21:41:09.729" v="1720" actId="9405"/>
          <ac:inkMkLst>
            <pc:docMk/>
            <pc:sldMk cId="661608384" sldId="638"/>
            <ac:inkMk id="22" creationId="{DD323F97-6880-C54A-9AC4-FFB47B136695}"/>
          </ac:inkMkLst>
        </pc:inkChg>
        <pc:inkChg chg="add mod">
          <ac:chgData name="Shebuti Rayana" userId="2359be6b-62cd-4a19-a092-f047fce8c6e4" providerId="ADAL" clId="{785CA559-33D8-B543-ABC5-E1503CF2B22A}" dt="2022-02-08T21:41:49.286" v="1749"/>
          <ac:inkMkLst>
            <pc:docMk/>
            <pc:sldMk cId="661608384" sldId="638"/>
            <ac:inkMk id="23" creationId="{5177E1C5-4B71-F741-B5EB-DEAEBDFD9B4E}"/>
          </ac:inkMkLst>
        </pc:inkChg>
        <pc:inkChg chg="add mod">
          <ac:chgData name="Shebuti Rayana" userId="2359be6b-62cd-4a19-a092-f047fce8c6e4" providerId="ADAL" clId="{785CA559-33D8-B543-ABC5-E1503CF2B22A}" dt="2022-02-08T21:41:49.286" v="1749"/>
          <ac:inkMkLst>
            <pc:docMk/>
            <pc:sldMk cId="661608384" sldId="638"/>
            <ac:inkMk id="24" creationId="{3D652A0B-5665-C741-87AC-06FED787CFB9}"/>
          </ac:inkMkLst>
        </pc:inkChg>
        <pc:inkChg chg="add mod">
          <ac:chgData name="Shebuti Rayana" userId="2359be6b-62cd-4a19-a092-f047fce8c6e4" providerId="ADAL" clId="{785CA559-33D8-B543-ABC5-E1503CF2B22A}" dt="2022-02-08T21:41:49.286" v="1749"/>
          <ac:inkMkLst>
            <pc:docMk/>
            <pc:sldMk cId="661608384" sldId="638"/>
            <ac:inkMk id="26" creationId="{BFDD26FC-A99E-4245-93D4-154A085C2420}"/>
          </ac:inkMkLst>
        </pc:inkChg>
        <pc:inkChg chg="add mod">
          <ac:chgData name="Shebuti Rayana" userId="2359be6b-62cd-4a19-a092-f047fce8c6e4" providerId="ADAL" clId="{785CA559-33D8-B543-ABC5-E1503CF2B22A}" dt="2022-02-08T21:41:49.286" v="1749"/>
          <ac:inkMkLst>
            <pc:docMk/>
            <pc:sldMk cId="661608384" sldId="638"/>
            <ac:inkMk id="28" creationId="{E9DCAF50-2417-7B4E-BF72-62A05160B803}"/>
          </ac:inkMkLst>
        </pc:inkChg>
        <pc:inkChg chg="add mod">
          <ac:chgData name="Shebuti Rayana" userId="2359be6b-62cd-4a19-a092-f047fce8c6e4" providerId="ADAL" clId="{785CA559-33D8-B543-ABC5-E1503CF2B22A}" dt="2022-02-08T21:41:49.286" v="1749"/>
          <ac:inkMkLst>
            <pc:docMk/>
            <pc:sldMk cId="661608384" sldId="638"/>
            <ac:inkMk id="30" creationId="{03393EF1-615A-F742-B525-B7D9CAF6B661}"/>
          </ac:inkMkLst>
        </pc:inkChg>
        <pc:inkChg chg="add mod">
          <ac:chgData name="Shebuti Rayana" userId="2359be6b-62cd-4a19-a092-f047fce8c6e4" providerId="ADAL" clId="{785CA559-33D8-B543-ABC5-E1503CF2B22A}" dt="2022-02-08T21:41:49.286" v="1749"/>
          <ac:inkMkLst>
            <pc:docMk/>
            <pc:sldMk cId="661608384" sldId="638"/>
            <ac:inkMk id="31" creationId="{139481AE-0D0F-554B-B9BB-F4166B07BE1B}"/>
          </ac:inkMkLst>
        </pc:inkChg>
        <pc:inkChg chg="add mod">
          <ac:chgData name="Shebuti Rayana" userId="2359be6b-62cd-4a19-a092-f047fce8c6e4" providerId="ADAL" clId="{785CA559-33D8-B543-ABC5-E1503CF2B22A}" dt="2022-02-08T21:41:49.286" v="1749"/>
          <ac:inkMkLst>
            <pc:docMk/>
            <pc:sldMk cId="661608384" sldId="638"/>
            <ac:inkMk id="33" creationId="{EAB79469-F38D-1D43-BAF2-4742E23D205C}"/>
          </ac:inkMkLst>
        </pc:inkChg>
        <pc:inkChg chg="add mod">
          <ac:chgData name="Shebuti Rayana" userId="2359be6b-62cd-4a19-a092-f047fce8c6e4" providerId="ADAL" clId="{785CA559-33D8-B543-ABC5-E1503CF2B22A}" dt="2022-02-08T21:41:49.286" v="1749"/>
          <ac:inkMkLst>
            <pc:docMk/>
            <pc:sldMk cId="661608384" sldId="638"/>
            <ac:inkMk id="35" creationId="{90BB2187-91BA-2543-94A9-709B535FAC32}"/>
          </ac:inkMkLst>
        </pc:inkChg>
        <pc:inkChg chg="add mod">
          <ac:chgData name="Shebuti Rayana" userId="2359be6b-62cd-4a19-a092-f047fce8c6e4" providerId="ADAL" clId="{785CA559-33D8-B543-ABC5-E1503CF2B22A}" dt="2022-02-08T21:41:49.286" v="1749"/>
          <ac:inkMkLst>
            <pc:docMk/>
            <pc:sldMk cId="661608384" sldId="638"/>
            <ac:inkMk id="37" creationId="{7346597C-9A37-2446-B3E2-3D40E65BF285}"/>
          </ac:inkMkLst>
        </pc:inkChg>
        <pc:inkChg chg="add mod">
          <ac:chgData name="Shebuti Rayana" userId="2359be6b-62cd-4a19-a092-f047fce8c6e4" providerId="ADAL" clId="{785CA559-33D8-B543-ABC5-E1503CF2B22A}" dt="2022-02-08T21:41:49.286" v="1749"/>
          <ac:inkMkLst>
            <pc:docMk/>
            <pc:sldMk cId="661608384" sldId="638"/>
            <ac:inkMk id="38" creationId="{49C3FB54-5C54-C04C-A53D-6655A49B6BBC}"/>
          </ac:inkMkLst>
        </pc:inkChg>
        <pc:inkChg chg="add mod">
          <ac:chgData name="Shebuti Rayana" userId="2359be6b-62cd-4a19-a092-f047fce8c6e4" providerId="ADAL" clId="{785CA559-33D8-B543-ABC5-E1503CF2B22A}" dt="2022-02-08T21:41:49.286" v="1749"/>
          <ac:inkMkLst>
            <pc:docMk/>
            <pc:sldMk cId="661608384" sldId="638"/>
            <ac:inkMk id="40" creationId="{EA8345E3-2164-4048-81FA-F845E1736387}"/>
          </ac:inkMkLst>
        </pc:inkChg>
        <pc:inkChg chg="add mod">
          <ac:chgData name="Shebuti Rayana" userId="2359be6b-62cd-4a19-a092-f047fce8c6e4" providerId="ADAL" clId="{785CA559-33D8-B543-ABC5-E1503CF2B22A}" dt="2022-02-08T21:41:49.286" v="1749"/>
          <ac:inkMkLst>
            <pc:docMk/>
            <pc:sldMk cId="661608384" sldId="638"/>
            <ac:inkMk id="42" creationId="{F04115B4-E95B-864D-95AF-A07F70DCFDE9}"/>
          </ac:inkMkLst>
        </pc:inkChg>
        <pc:inkChg chg="add mod">
          <ac:chgData name="Shebuti Rayana" userId="2359be6b-62cd-4a19-a092-f047fce8c6e4" providerId="ADAL" clId="{785CA559-33D8-B543-ABC5-E1503CF2B22A}" dt="2022-02-08T21:41:49.286" v="1749"/>
          <ac:inkMkLst>
            <pc:docMk/>
            <pc:sldMk cId="661608384" sldId="638"/>
            <ac:inkMk id="44" creationId="{2203478B-C7D4-674E-A3E0-967FAD28FA06}"/>
          </ac:inkMkLst>
        </pc:inkChg>
        <pc:inkChg chg="add mod">
          <ac:chgData name="Shebuti Rayana" userId="2359be6b-62cd-4a19-a092-f047fce8c6e4" providerId="ADAL" clId="{785CA559-33D8-B543-ABC5-E1503CF2B22A}" dt="2022-02-08T21:41:49.286" v="1749"/>
          <ac:inkMkLst>
            <pc:docMk/>
            <pc:sldMk cId="661608384" sldId="638"/>
            <ac:inkMk id="46" creationId="{15764FCC-44ED-6C4B-838F-190FB3651904}"/>
          </ac:inkMkLst>
        </pc:inkChg>
        <pc:inkChg chg="add mod">
          <ac:chgData name="Shebuti Rayana" userId="2359be6b-62cd-4a19-a092-f047fce8c6e4" providerId="ADAL" clId="{785CA559-33D8-B543-ABC5-E1503CF2B22A}" dt="2022-02-08T21:41:49.286" v="1749"/>
          <ac:inkMkLst>
            <pc:docMk/>
            <pc:sldMk cId="661608384" sldId="638"/>
            <ac:inkMk id="48" creationId="{1E915E8F-3A86-384A-AD66-F0A945B7D818}"/>
          </ac:inkMkLst>
        </pc:inkChg>
        <pc:inkChg chg="add mod">
          <ac:chgData name="Shebuti Rayana" userId="2359be6b-62cd-4a19-a092-f047fce8c6e4" providerId="ADAL" clId="{785CA559-33D8-B543-ABC5-E1503CF2B22A}" dt="2022-02-08T21:41:49.286" v="1749"/>
          <ac:inkMkLst>
            <pc:docMk/>
            <pc:sldMk cId="661608384" sldId="638"/>
            <ac:inkMk id="50" creationId="{0D839D76-1D9B-AE40-A6CF-530ABA6116E2}"/>
          </ac:inkMkLst>
        </pc:inkChg>
        <pc:inkChg chg="add mod">
          <ac:chgData name="Shebuti Rayana" userId="2359be6b-62cd-4a19-a092-f047fce8c6e4" providerId="ADAL" clId="{785CA559-33D8-B543-ABC5-E1503CF2B22A}" dt="2022-02-08T21:42:22.800" v="1752"/>
          <ac:inkMkLst>
            <pc:docMk/>
            <pc:sldMk cId="661608384" sldId="638"/>
            <ac:inkMk id="52" creationId="{7E866C03-08E8-4349-B410-0581ECD90616}"/>
          </ac:inkMkLst>
        </pc:inkChg>
        <pc:inkChg chg="add mod">
          <ac:chgData name="Shebuti Rayana" userId="2359be6b-62cd-4a19-a092-f047fce8c6e4" providerId="ADAL" clId="{785CA559-33D8-B543-ABC5-E1503CF2B22A}" dt="2022-02-08T21:42:22.800" v="1752"/>
          <ac:inkMkLst>
            <pc:docMk/>
            <pc:sldMk cId="661608384" sldId="638"/>
            <ac:inkMk id="53" creationId="{597463F7-6A9F-EC48-84D8-6375CA442165}"/>
          </ac:inkMkLst>
        </pc:inkChg>
      </pc:sldChg>
      <pc:sldChg chg="modAnim">
        <pc:chgData name="Shebuti Rayana" userId="2359be6b-62cd-4a19-a092-f047fce8c6e4" providerId="ADAL" clId="{785CA559-33D8-B543-ABC5-E1503CF2B22A}" dt="2022-02-08T17:26:52.977" v="1119"/>
        <pc:sldMkLst>
          <pc:docMk/>
          <pc:sldMk cId="12699966" sldId="641"/>
        </pc:sldMkLst>
      </pc:sldChg>
      <pc:sldChg chg="addSp delSp modSp mod">
        <pc:chgData name="Shebuti Rayana" userId="2359be6b-62cd-4a19-a092-f047fce8c6e4" providerId="ADAL" clId="{785CA559-33D8-B543-ABC5-E1503CF2B22A}" dt="2022-02-08T22:05:27.953" v="1766"/>
        <pc:sldMkLst>
          <pc:docMk/>
          <pc:sldMk cId="523970941" sldId="644"/>
        </pc:sldMkLst>
        <pc:grpChg chg="del mod">
          <ac:chgData name="Shebuti Rayana" userId="2359be6b-62cd-4a19-a092-f047fce8c6e4" providerId="ADAL" clId="{785CA559-33D8-B543-ABC5-E1503CF2B22A}" dt="2022-02-08T22:05:20.196" v="1760"/>
          <ac:grpSpMkLst>
            <pc:docMk/>
            <pc:sldMk cId="523970941" sldId="644"/>
            <ac:grpSpMk id="6" creationId="{364AA704-B251-4947-9288-A55C81A75307}"/>
          </ac:grpSpMkLst>
        </pc:grpChg>
        <pc:grpChg chg="del mod">
          <ac:chgData name="Shebuti Rayana" userId="2359be6b-62cd-4a19-a092-f047fce8c6e4" providerId="ADAL" clId="{785CA559-33D8-B543-ABC5-E1503CF2B22A}" dt="2022-02-08T22:05:21.742" v="1762"/>
          <ac:grpSpMkLst>
            <pc:docMk/>
            <pc:sldMk cId="523970941" sldId="644"/>
            <ac:grpSpMk id="9" creationId="{042AF20F-1FD7-7046-A2F7-450B03DB7EEE}"/>
          </ac:grpSpMkLst>
        </pc:grpChg>
        <pc:grpChg chg="del mod">
          <ac:chgData name="Shebuti Rayana" userId="2359be6b-62cd-4a19-a092-f047fce8c6e4" providerId="ADAL" clId="{785CA559-33D8-B543-ABC5-E1503CF2B22A}" dt="2022-02-08T22:05:25.285" v="1764"/>
          <ac:grpSpMkLst>
            <pc:docMk/>
            <pc:sldMk cId="523970941" sldId="644"/>
            <ac:grpSpMk id="11" creationId="{0508A9ED-7EFA-4942-AAD8-2B3655374031}"/>
          </ac:grpSpMkLst>
        </pc:grpChg>
        <pc:grpChg chg="del mod">
          <ac:chgData name="Shebuti Rayana" userId="2359be6b-62cd-4a19-a092-f047fce8c6e4" providerId="ADAL" clId="{785CA559-33D8-B543-ABC5-E1503CF2B22A}" dt="2022-02-08T22:05:27.953" v="1766"/>
          <ac:grpSpMkLst>
            <pc:docMk/>
            <pc:sldMk cId="523970941" sldId="644"/>
            <ac:grpSpMk id="13" creationId="{E23FC9EF-B930-1142-95E2-D6ED7C3B18F7}"/>
          </ac:grpSpMkLst>
        </pc:grpChg>
        <pc:grpChg chg="mod">
          <ac:chgData name="Shebuti Rayana" userId="2359be6b-62cd-4a19-a092-f047fce8c6e4" providerId="ADAL" clId="{785CA559-33D8-B543-ABC5-E1503CF2B22A}" dt="2022-02-08T22:05:27.953" v="1766"/>
          <ac:grpSpMkLst>
            <pc:docMk/>
            <pc:sldMk cId="523970941" sldId="644"/>
            <ac:grpSpMk id="15" creationId="{A47C85E3-1C91-C740-887B-6CDC60708722}"/>
          </ac:grpSpMkLst>
        </pc:grpChg>
        <pc:inkChg chg="add">
          <ac:chgData name="Shebuti Rayana" userId="2359be6b-62cd-4a19-a092-f047fce8c6e4" providerId="ADAL" clId="{785CA559-33D8-B543-ABC5-E1503CF2B22A}" dt="2022-02-08T22:04:31.666" v="1753" actId="9405"/>
          <ac:inkMkLst>
            <pc:docMk/>
            <pc:sldMk cId="523970941" sldId="644"/>
            <ac:inkMk id="2" creationId="{07007FCE-3599-134D-9F1E-702033688219}"/>
          </ac:inkMkLst>
        </pc:inkChg>
        <pc:inkChg chg="add">
          <ac:chgData name="Shebuti Rayana" userId="2359be6b-62cd-4a19-a092-f047fce8c6e4" providerId="ADAL" clId="{785CA559-33D8-B543-ABC5-E1503CF2B22A}" dt="2022-02-08T22:04:36.568" v="1754" actId="9405"/>
          <ac:inkMkLst>
            <pc:docMk/>
            <pc:sldMk cId="523970941" sldId="644"/>
            <ac:inkMk id="3" creationId="{1F4C4F4E-1CB7-CB4F-96E7-FEC6BD21BF23}"/>
          </ac:inkMkLst>
        </pc:inkChg>
        <pc:inkChg chg="add mod">
          <ac:chgData name="Shebuti Rayana" userId="2359be6b-62cd-4a19-a092-f047fce8c6e4" providerId="ADAL" clId="{785CA559-33D8-B543-ABC5-E1503CF2B22A}" dt="2022-02-08T22:05:27.953" v="1766"/>
          <ac:inkMkLst>
            <pc:docMk/>
            <pc:sldMk cId="523970941" sldId="644"/>
            <ac:inkMk id="4" creationId="{00E78C59-58CE-894B-ADC7-00A9203EE514}"/>
          </ac:inkMkLst>
        </pc:inkChg>
        <pc:inkChg chg="add mod">
          <ac:chgData name="Shebuti Rayana" userId="2359be6b-62cd-4a19-a092-f047fce8c6e4" providerId="ADAL" clId="{785CA559-33D8-B543-ABC5-E1503CF2B22A}" dt="2022-02-08T22:05:27.953" v="1766"/>
          <ac:inkMkLst>
            <pc:docMk/>
            <pc:sldMk cId="523970941" sldId="644"/>
            <ac:inkMk id="5" creationId="{672EE086-4B5F-0445-B4F0-AFBE4BD6973B}"/>
          </ac:inkMkLst>
        </pc:inkChg>
        <pc:inkChg chg="add">
          <ac:chgData name="Shebuti Rayana" userId="2359be6b-62cd-4a19-a092-f047fce8c6e4" providerId="ADAL" clId="{785CA559-33D8-B543-ABC5-E1503CF2B22A}" dt="2022-02-08T22:04:47.682" v="1758" actId="9405"/>
          <ac:inkMkLst>
            <pc:docMk/>
            <pc:sldMk cId="523970941" sldId="644"/>
            <ac:inkMk id="7" creationId="{39AA119C-DAC2-C247-B50A-29DCBD984A6A}"/>
          </ac:inkMkLst>
        </pc:inkChg>
        <pc:inkChg chg="add mod">
          <ac:chgData name="Shebuti Rayana" userId="2359be6b-62cd-4a19-a092-f047fce8c6e4" providerId="ADAL" clId="{785CA559-33D8-B543-ABC5-E1503CF2B22A}" dt="2022-02-08T22:05:27.953" v="1766"/>
          <ac:inkMkLst>
            <pc:docMk/>
            <pc:sldMk cId="523970941" sldId="644"/>
            <ac:inkMk id="8" creationId="{45D248EB-CF1E-C240-9E17-430F78B94C1A}"/>
          </ac:inkMkLst>
        </pc:inkChg>
        <pc:inkChg chg="add mod">
          <ac:chgData name="Shebuti Rayana" userId="2359be6b-62cd-4a19-a092-f047fce8c6e4" providerId="ADAL" clId="{785CA559-33D8-B543-ABC5-E1503CF2B22A}" dt="2022-02-08T22:05:27.953" v="1766"/>
          <ac:inkMkLst>
            <pc:docMk/>
            <pc:sldMk cId="523970941" sldId="644"/>
            <ac:inkMk id="10" creationId="{89B69070-A8E0-FC45-9FF4-3E37235001DC}"/>
          </ac:inkMkLst>
        </pc:inkChg>
        <pc:inkChg chg="add mod">
          <ac:chgData name="Shebuti Rayana" userId="2359be6b-62cd-4a19-a092-f047fce8c6e4" providerId="ADAL" clId="{785CA559-33D8-B543-ABC5-E1503CF2B22A}" dt="2022-02-08T22:05:27.953" v="1766"/>
          <ac:inkMkLst>
            <pc:docMk/>
            <pc:sldMk cId="523970941" sldId="644"/>
            <ac:inkMk id="12" creationId="{C5BDF1B5-061E-954F-984D-27123354B228}"/>
          </ac:inkMkLst>
        </pc:inkChg>
        <pc:inkChg chg="add mod">
          <ac:chgData name="Shebuti Rayana" userId="2359be6b-62cd-4a19-a092-f047fce8c6e4" providerId="ADAL" clId="{785CA559-33D8-B543-ABC5-E1503CF2B22A}" dt="2022-02-08T22:05:27.953" v="1766"/>
          <ac:inkMkLst>
            <pc:docMk/>
            <pc:sldMk cId="523970941" sldId="644"/>
            <ac:inkMk id="14" creationId="{5D4D2707-B050-0547-B822-1C88262CB13A}"/>
          </ac:inkMkLst>
        </pc:inkChg>
      </pc:sldChg>
      <pc:sldChg chg="modSp mod">
        <pc:chgData name="Shebuti Rayana" userId="2359be6b-62cd-4a19-a092-f047fce8c6e4" providerId="ADAL" clId="{785CA559-33D8-B543-ABC5-E1503CF2B22A}" dt="2022-02-08T18:07:32.634" v="1125" actId="20577"/>
        <pc:sldMkLst>
          <pc:docMk/>
          <pc:sldMk cId="4053539367" sldId="653"/>
        </pc:sldMkLst>
        <pc:spChg chg="mod">
          <ac:chgData name="Shebuti Rayana" userId="2359be6b-62cd-4a19-a092-f047fce8c6e4" providerId="ADAL" clId="{785CA559-33D8-B543-ABC5-E1503CF2B22A}" dt="2022-02-08T18:07:32.634" v="1125" actId="20577"/>
          <ac:spMkLst>
            <pc:docMk/>
            <pc:sldMk cId="4053539367" sldId="653"/>
            <ac:spMk id="3" creationId="{00000000-0000-0000-0000-000000000000}"/>
          </ac:spMkLst>
        </pc:spChg>
      </pc:sldChg>
      <pc:sldChg chg="modSp mod">
        <pc:chgData name="Shebuti Rayana" userId="2359be6b-62cd-4a19-a092-f047fce8c6e4" providerId="ADAL" clId="{785CA559-33D8-B543-ABC5-E1503CF2B22A}" dt="2022-02-08T18:13:32.552" v="1129" actId="207"/>
        <pc:sldMkLst>
          <pc:docMk/>
          <pc:sldMk cId="1524750061" sldId="654"/>
        </pc:sldMkLst>
        <pc:spChg chg="mod">
          <ac:chgData name="Shebuti Rayana" userId="2359be6b-62cd-4a19-a092-f047fce8c6e4" providerId="ADAL" clId="{785CA559-33D8-B543-ABC5-E1503CF2B22A}" dt="2022-02-08T18:13:32.552" v="1129" actId="207"/>
          <ac:spMkLst>
            <pc:docMk/>
            <pc:sldMk cId="1524750061" sldId="654"/>
            <ac:spMk id="3" creationId="{00000000-0000-0000-0000-000000000000}"/>
          </ac:spMkLst>
        </pc:spChg>
      </pc:sldChg>
      <pc:sldChg chg="addSp delSp modSp mod">
        <pc:chgData name="Shebuti Rayana" userId="2359be6b-62cd-4a19-a092-f047fce8c6e4" providerId="ADAL" clId="{785CA559-33D8-B543-ABC5-E1503CF2B22A}" dt="2022-02-10T14:25:29.911" v="1793" actId="478"/>
        <pc:sldMkLst>
          <pc:docMk/>
          <pc:sldMk cId="1454662201" sldId="657"/>
        </pc:sldMkLst>
        <pc:spChg chg="mod">
          <ac:chgData name="Shebuti Rayana" userId="2359be6b-62cd-4a19-a092-f047fce8c6e4" providerId="ADAL" clId="{785CA559-33D8-B543-ABC5-E1503CF2B22A}" dt="2022-02-08T18:25:14.335" v="1148" actId="20577"/>
          <ac:spMkLst>
            <pc:docMk/>
            <pc:sldMk cId="1454662201" sldId="657"/>
            <ac:spMk id="3" creationId="{00000000-0000-0000-0000-000000000000}"/>
          </ac:spMkLst>
        </pc:spChg>
        <pc:spChg chg="add del mod">
          <ac:chgData name="Shebuti Rayana" userId="2359be6b-62cd-4a19-a092-f047fce8c6e4" providerId="ADAL" clId="{785CA559-33D8-B543-ABC5-E1503CF2B22A}" dt="2022-02-10T14:25:29.911" v="1793" actId="478"/>
          <ac:spMkLst>
            <pc:docMk/>
            <pc:sldMk cId="1454662201" sldId="657"/>
            <ac:spMk id="5" creationId="{337C6C2C-00F0-8840-8C2A-58F91B75866B}"/>
          </ac:spMkLst>
        </pc:spChg>
      </pc:sldChg>
      <pc:sldChg chg="ord">
        <pc:chgData name="Shebuti Rayana" userId="2359be6b-62cd-4a19-a092-f047fce8c6e4" providerId="ADAL" clId="{785CA559-33D8-B543-ABC5-E1503CF2B22A}" dt="2022-02-10T14:29:11.370" v="1794" actId="20578"/>
        <pc:sldMkLst>
          <pc:docMk/>
          <pc:sldMk cId="2446186149" sldId="658"/>
        </pc:sldMkLst>
      </pc:sldChg>
      <pc:sldChg chg="modSp mod">
        <pc:chgData name="Shebuti Rayana" userId="2359be6b-62cd-4a19-a092-f047fce8c6e4" providerId="ADAL" clId="{785CA559-33D8-B543-ABC5-E1503CF2B22A}" dt="2022-02-08T18:31:04.957" v="1151" actId="27636"/>
        <pc:sldMkLst>
          <pc:docMk/>
          <pc:sldMk cId="2317275508" sldId="661"/>
        </pc:sldMkLst>
        <pc:spChg chg="mod">
          <ac:chgData name="Shebuti Rayana" userId="2359be6b-62cd-4a19-a092-f047fce8c6e4" providerId="ADAL" clId="{785CA559-33D8-B543-ABC5-E1503CF2B22A}" dt="2022-02-08T18:31:04.957" v="1151" actId="27636"/>
          <ac:spMkLst>
            <pc:docMk/>
            <pc:sldMk cId="2317275508" sldId="661"/>
            <ac:spMk id="3" creationId="{00000000-0000-0000-0000-000000000000}"/>
          </ac:spMkLst>
        </pc:spChg>
      </pc:sldChg>
      <pc:sldChg chg="modNotesTx">
        <pc:chgData name="Shebuti Rayana" userId="2359be6b-62cd-4a19-a092-f047fce8c6e4" providerId="ADAL" clId="{785CA559-33D8-B543-ABC5-E1503CF2B22A}" dt="2022-02-10T17:17:02.698" v="2052" actId="20577"/>
        <pc:sldMkLst>
          <pc:docMk/>
          <pc:sldMk cId="1625755032" sldId="667"/>
        </pc:sldMkLst>
      </pc:sldChg>
      <pc:sldChg chg="delSp modSp new mod">
        <pc:chgData name="Shebuti Rayana" userId="2359be6b-62cd-4a19-a092-f047fce8c6e4" providerId="ADAL" clId="{785CA559-33D8-B543-ABC5-E1503CF2B22A}" dt="2022-02-03T18:00:28.323" v="52" actId="478"/>
        <pc:sldMkLst>
          <pc:docMk/>
          <pc:sldMk cId="3357671767" sldId="679"/>
        </pc:sldMkLst>
        <pc:spChg chg="del">
          <ac:chgData name="Shebuti Rayana" userId="2359be6b-62cd-4a19-a092-f047fce8c6e4" providerId="ADAL" clId="{785CA559-33D8-B543-ABC5-E1503CF2B22A}" dt="2022-02-03T18:00:28.323" v="52" actId="478"/>
          <ac:spMkLst>
            <pc:docMk/>
            <pc:sldMk cId="3357671767" sldId="679"/>
            <ac:spMk id="2" creationId="{7BC958AA-07A2-CF4A-BE83-0D2017F9FD57}"/>
          </ac:spMkLst>
        </pc:spChg>
        <pc:spChg chg="mod">
          <ac:chgData name="Shebuti Rayana" userId="2359be6b-62cd-4a19-a092-f047fce8c6e4" providerId="ADAL" clId="{785CA559-33D8-B543-ABC5-E1503CF2B22A}" dt="2022-02-03T18:00:25.751" v="51" actId="122"/>
          <ac:spMkLst>
            <pc:docMk/>
            <pc:sldMk cId="3357671767" sldId="679"/>
            <ac:spMk id="3" creationId="{5166BE01-7371-5742-8F77-9F12002B383C}"/>
          </ac:spMkLst>
        </pc:spChg>
      </pc:sldChg>
      <pc:sldChg chg="modSp new del mod">
        <pc:chgData name="Shebuti Rayana" userId="2359be6b-62cd-4a19-a092-f047fce8c6e4" providerId="ADAL" clId="{785CA559-33D8-B543-ABC5-E1503CF2B22A}" dt="2022-02-10T17:58:46.107" v="2091" actId="2696"/>
        <pc:sldMkLst>
          <pc:docMk/>
          <pc:sldMk cId="107204502" sldId="680"/>
        </pc:sldMkLst>
        <pc:spChg chg="mod">
          <ac:chgData name="Shebuti Rayana" userId="2359be6b-62cd-4a19-a092-f047fce8c6e4" providerId="ADAL" clId="{785CA559-33D8-B543-ABC5-E1503CF2B22A}" dt="2022-02-08T15:13:28.525" v="78" actId="20577"/>
          <ac:spMkLst>
            <pc:docMk/>
            <pc:sldMk cId="107204502" sldId="680"/>
            <ac:spMk id="2" creationId="{373A1210-CEC0-C449-B533-48B6F6A50B35}"/>
          </ac:spMkLst>
        </pc:spChg>
        <pc:spChg chg="mod">
          <ac:chgData name="Shebuti Rayana" userId="2359be6b-62cd-4a19-a092-f047fce8c6e4" providerId="ADAL" clId="{785CA559-33D8-B543-ABC5-E1503CF2B22A}" dt="2022-02-08T19:29:59.706" v="1682" actId="14100"/>
          <ac:spMkLst>
            <pc:docMk/>
            <pc:sldMk cId="107204502" sldId="680"/>
            <ac:spMk id="3" creationId="{B80427BA-5B87-004E-9CE9-BB5C91F7E179}"/>
          </ac:spMkLst>
        </pc:spChg>
      </pc:sldChg>
      <pc:sldChg chg="modSp add mod">
        <pc:chgData name="Shebuti Rayana" userId="2359be6b-62cd-4a19-a092-f047fce8c6e4" providerId="ADAL" clId="{785CA559-33D8-B543-ABC5-E1503CF2B22A}" dt="2022-02-15T18:20:10.349" v="2220" actId="20577"/>
        <pc:sldMkLst>
          <pc:docMk/>
          <pc:sldMk cId="2131585688" sldId="680"/>
        </pc:sldMkLst>
        <pc:spChg chg="mod">
          <ac:chgData name="Shebuti Rayana" userId="2359be6b-62cd-4a19-a092-f047fce8c6e4" providerId="ADAL" clId="{785CA559-33D8-B543-ABC5-E1503CF2B22A}" dt="2022-02-15T18:20:10.349" v="2220" actId="20577"/>
          <ac:spMkLst>
            <pc:docMk/>
            <pc:sldMk cId="2131585688" sldId="680"/>
            <ac:spMk id="3" creationId="{B80427BA-5B87-004E-9CE9-BB5C91F7E179}"/>
          </ac:spMkLst>
        </pc:spChg>
      </pc:sldChg>
      <pc:sldChg chg="modSp add del mod">
        <pc:chgData name="Shebuti Rayana" userId="2359be6b-62cd-4a19-a092-f047fce8c6e4" providerId="ADAL" clId="{785CA559-33D8-B543-ABC5-E1503CF2B22A}" dt="2022-02-15T18:18:54.937" v="2098" actId="2696"/>
        <pc:sldMkLst>
          <pc:docMk/>
          <pc:sldMk cId="2253988745" sldId="680"/>
        </pc:sldMkLst>
        <pc:spChg chg="mod">
          <ac:chgData name="Shebuti Rayana" userId="2359be6b-62cd-4a19-a092-f047fce8c6e4" providerId="ADAL" clId="{785CA559-33D8-B543-ABC5-E1503CF2B22A}" dt="2022-02-10T19:12:19.184" v="2097" actId="5793"/>
          <ac:spMkLst>
            <pc:docMk/>
            <pc:sldMk cId="2253988745" sldId="680"/>
            <ac:spMk id="3" creationId="{B80427BA-5B87-004E-9CE9-BB5C91F7E179}"/>
          </ac:spMkLst>
        </pc:spChg>
      </pc:sldChg>
      <pc:sldChg chg="addSp modSp new mod modAnim">
        <pc:chgData name="Shebuti Rayana" userId="2359be6b-62cd-4a19-a092-f047fce8c6e4" providerId="ADAL" clId="{785CA559-33D8-B543-ABC5-E1503CF2B22A}" dt="2022-02-08T15:59:36.002" v="897"/>
        <pc:sldMkLst>
          <pc:docMk/>
          <pc:sldMk cId="1912172561" sldId="681"/>
        </pc:sldMkLst>
        <pc:spChg chg="mod">
          <ac:chgData name="Shebuti Rayana" userId="2359be6b-62cd-4a19-a092-f047fce8c6e4" providerId="ADAL" clId="{785CA559-33D8-B543-ABC5-E1503CF2B22A}" dt="2022-02-08T15:53:04.310" v="417" actId="20577"/>
          <ac:spMkLst>
            <pc:docMk/>
            <pc:sldMk cId="1912172561" sldId="681"/>
            <ac:spMk id="2" creationId="{DF6F3C48-62B0-3647-A757-229CA1FE3972}"/>
          </ac:spMkLst>
        </pc:spChg>
        <pc:spChg chg="mod">
          <ac:chgData name="Shebuti Rayana" userId="2359be6b-62cd-4a19-a092-f047fce8c6e4" providerId="ADAL" clId="{785CA559-33D8-B543-ABC5-E1503CF2B22A}" dt="2022-02-08T15:57:41.573" v="815" actId="20577"/>
          <ac:spMkLst>
            <pc:docMk/>
            <pc:sldMk cId="1912172561" sldId="681"/>
            <ac:spMk id="3" creationId="{5C87F281-4B9A-5849-A55E-CCD7B59512CB}"/>
          </ac:spMkLst>
        </pc:spChg>
        <pc:spChg chg="add mod">
          <ac:chgData name="Shebuti Rayana" userId="2359be6b-62cd-4a19-a092-f047fce8c6e4" providerId="ADAL" clId="{785CA559-33D8-B543-ABC5-E1503CF2B22A}" dt="2022-02-08T15:59:06.376" v="890" actId="1076"/>
          <ac:spMkLst>
            <pc:docMk/>
            <pc:sldMk cId="1912172561" sldId="681"/>
            <ac:spMk id="4" creationId="{BEFBA9C2-6E25-1348-9380-26AD7BF0CE5E}"/>
          </ac:spMkLst>
        </pc:spChg>
      </pc:sldChg>
      <pc:sldChg chg="addSp modSp new mod">
        <pc:chgData name="Shebuti Rayana" userId="2359be6b-62cd-4a19-a092-f047fce8c6e4" providerId="ADAL" clId="{785CA559-33D8-B543-ABC5-E1503CF2B22A}" dt="2022-02-08T18:48:48.125" v="1399" actId="20577"/>
        <pc:sldMkLst>
          <pc:docMk/>
          <pc:sldMk cId="3143795024" sldId="682"/>
        </pc:sldMkLst>
        <pc:spChg chg="mod">
          <ac:chgData name="Shebuti Rayana" userId="2359be6b-62cd-4a19-a092-f047fce8c6e4" providerId="ADAL" clId="{785CA559-33D8-B543-ABC5-E1503CF2B22A}" dt="2022-02-08T18:22:22.387" v="1146" actId="20577"/>
          <ac:spMkLst>
            <pc:docMk/>
            <pc:sldMk cId="3143795024" sldId="682"/>
            <ac:spMk id="2" creationId="{3A20005C-6F16-AA48-B058-3D8248221E5D}"/>
          </ac:spMkLst>
        </pc:spChg>
        <pc:spChg chg="mod">
          <ac:chgData name="Shebuti Rayana" userId="2359be6b-62cd-4a19-a092-f047fce8c6e4" providerId="ADAL" clId="{785CA559-33D8-B543-ABC5-E1503CF2B22A}" dt="2022-02-08T18:48:48.125" v="1399" actId="20577"/>
          <ac:spMkLst>
            <pc:docMk/>
            <pc:sldMk cId="3143795024" sldId="682"/>
            <ac:spMk id="3" creationId="{4AA2D1CF-0006-CE42-A60E-E37FB2293AC3}"/>
          </ac:spMkLst>
        </pc:spChg>
        <pc:picChg chg="add mod">
          <ac:chgData name="Shebuti Rayana" userId="2359be6b-62cd-4a19-a092-f047fce8c6e4" providerId="ADAL" clId="{785CA559-33D8-B543-ABC5-E1503CF2B22A}" dt="2022-02-08T18:48:43.777" v="1393" actId="1076"/>
          <ac:picMkLst>
            <pc:docMk/>
            <pc:sldMk cId="3143795024" sldId="682"/>
            <ac:picMk id="5" creationId="{B285BB5B-784A-D348-8C2E-57EBB67C1D9F}"/>
          </ac:picMkLst>
        </pc:picChg>
      </pc:sldChg>
      <pc:sldChg chg="modSp new mod">
        <pc:chgData name="Shebuti Rayana" userId="2359be6b-62cd-4a19-a092-f047fce8c6e4" providerId="ADAL" clId="{785CA559-33D8-B543-ABC5-E1503CF2B22A}" dt="2022-02-08T18:56:04.100" v="1625" actId="20577"/>
        <pc:sldMkLst>
          <pc:docMk/>
          <pc:sldMk cId="922866657" sldId="683"/>
        </pc:sldMkLst>
        <pc:spChg chg="mod">
          <ac:chgData name="Shebuti Rayana" userId="2359be6b-62cd-4a19-a092-f047fce8c6e4" providerId="ADAL" clId="{785CA559-33D8-B543-ABC5-E1503CF2B22A}" dt="2022-02-08T18:52:24.555" v="1417" actId="20577"/>
          <ac:spMkLst>
            <pc:docMk/>
            <pc:sldMk cId="922866657" sldId="683"/>
            <ac:spMk id="2" creationId="{CEEA6921-C2E1-8041-890D-7CEDAC5B7B4C}"/>
          </ac:spMkLst>
        </pc:spChg>
        <pc:spChg chg="mod">
          <ac:chgData name="Shebuti Rayana" userId="2359be6b-62cd-4a19-a092-f047fce8c6e4" providerId="ADAL" clId="{785CA559-33D8-B543-ABC5-E1503CF2B22A}" dt="2022-02-08T18:56:04.100" v="1625" actId="20577"/>
          <ac:spMkLst>
            <pc:docMk/>
            <pc:sldMk cId="922866657" sldId="683"/>
            <ac:spMk id="3" creationId="{238A681B-A8C5-5F44-9301-E96E9F27EAB2}"/>
          </ac:spMkLst>
        </pc:spChg>
      </pc:sldChg>
      <pc:sldChg chg="addSp modSp new mod">
        <pc:chgData name="Shebuti Rayana" userId="2359be6b-62cd-4a19-a092-f047fce8c6e4" providerId="ADAL" clId="{785CA559-33D8-B543-ABC5-E1503CF2B22A}" dt="2022-02-10T14:43:17.666" v="1991" actId="14100"/>
        <pc:sldMkLst>
          <pc:docMk/>
          <pc:sldMk cId="3161800927" sldId="684"/>
        </pc:sldMkLst>
        <pc:spChg chg="mod">
          <ac:chgData name="Shebuti Rayana" userId="2359be6b-62cd-4a19-a092-f047fce8c6e4" providerId="ADAL" clId="{785CA559-33D8-B543-ABC5-E1503CF2B22A}" dt="2022-02-10T14:39:37.660" v="1796"/>
          <ac:spMkLst>
            <pc:docMk/>
            <pc:sldMk cId="3161800927" sldId="684"/>
            <ac:spMk id="2" creationId="{9906BC20-08A8-B849-8EB7-1B07B64AC232}"/>
          </ac:spMkLst>
        </pc:spChg>
        <pc:spChg chg="mod">
          <ac:chgData name="Shebuti Rayana" userId="2359be6b-62cd-4a19-a092-f047fce8c6e4" providerId="ADAL" clId="{785CA559-33D8-B543-ABC5-E1503CF2B22A}" dt="2022-02-10T14:41:03.499" v="1981" actId="20577"/>
          <ac:spMkLst>
            <pc:docMk/>
            <pc:sldMk cId="3161800927" sldId="684"/>
            <ac:spMk id="3" creationId="{C6DBAAF9-CA39-DA4D-BE5E-6981A5A81D7C}"/>
          </ac:spMkLst>
        </pc:spChg>
        <pc:picChg chg="add mod">
          <ac:chgData name="Shebuti Rayana" userId="2359be6b-62cd-4a19-a092-f047fce8c6e4" providerId="ADAL" clId="{785CA559-33D8-B543-ABC5-E1503CF2B22A}" dt="2022-02-10T14:43:17.666" v="1991" actId="14100"/>
          <ac:picMkLst>
            <pc:docMk/>
            <pc:sldMk cId="3161800927" sldId="684"/>
            <ac:picMk id="5" creationId="{51B8C062-5A09-A24E-94BB-5D1ECBE8AF3A}"/>
          </ac:picMkLst>
        </pc:picChg>
      </pc:sldChg>
      <pc:sldChg chg="addSp delSp modSp new mod">
        <pc:chgData name="Shebuti Rayana" userId="2359be6b-62cd-4a19-a092-f047fce8c6e4" providerId="ADAL" clId="{785CA559-33D8-B543-ABC5-E1503CF2B22A}" dt="2022-02-10T17:26:50.298" v="2090" actId="20577"/>
        <pc:sldMkLst>
          <pc:docMk/>
          <pc:sldMk cId="544485942" sldId="685"/>
        </pc:sldMkLst>
        <pc:spChg chg="mod">
          <ac:chgData name="Shebuti Rayana" userId="2359be6b-62cd-4a19-a092-f047fce8c6e4" providerId="ADAL" clId="{785CA559-33D8-B543-ABC5-E1503CF2B22A}" dt="2022-02-10T17:26:50.298" v="2090" actId="20577"/>
          <ac:spMkLst>
            <pc:docMk/>
            <pc:sldMk cId="544485942" sldId="685"/>
            <ac:spMk id="2" creationId="{55BC8D95-5EC9-8140-89BB-68AC7D51BE40}"/>
          </ac:spMkLst>
        </pc:spChg>
        <pc:spChg chg="del">
          <ac:chgData name="Shebuti Rayana" userId="2359be6b-62cd-4a19-a092-f047fce8c6e4" providerId="ADAL" clId="{785CA559-33D8-B543-ABC5-E1503CF2B22A}" dt="2022-02-10T17:26:41.289" v="2054"/>
          <ac:spMkLst>
            <pc:docMk/>
            <pc:sldMk cId="544485942" sldId="685"/>
            <ac:spMk id="3" creationId="{4888D42F-18E6-764B-BDFC-69FEA7397AB1}"/>
          </ac:spMkLst>
        </pc:spChg>
        <pc:picChg chg="add mod">
          <ac:chgData name="Shebuti Rayana" userId="2359be6b-62cd-4a19-a092-f047fce8c6e4" providerId="ADAL" clId="{785CA559-33D8-B543-ABC5-E1503CF2B22A}" dt="2022-02-10T17:26:42.894" v="2055" actId="27614"/>
          <ac:picMkLst>
            <pc:docMk/>
            <pc:sldMk cId="544485942" sldId="685"/>
            <ac:picMk id="5" creationId="{CA202288-5AF4-924F-989C-C339BBE359EE}"/>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582765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6T04:32:10.314"/>
    </inkml:context>
    <inkml:brush xml:id="br0">
      <inkml:brushProperty name="width" value="0.05" units="cm"/>
      <inkml:brushProperty name="height" value="0.05" units="cm"/>
    </inkml:brush>
  </inkml:definitions>
  <inkml:trace contextRef="#ctx0" brushRef="#br0">1492 1532 24575,'-16'0'0,"-2"0"0,-51 16 0,3 11 0,16-7 0,-4 5 0,11 0 0,-2 3 0,3-1-1983,-10 1 1,-1 1 1982,11-2 0,-3 3 0,1-1 0,0-1 0,-1 0 0,-1 3 0,-8 9 0,-1 4 0,1-1 0,9-8 0,1-1 0,1 2 0,-5 2 0,2 2 0,4-1 0,-2 12 0,5-3 349,15-18 0,1 0-349,-11 13 0,4 1 764,0 13-764,0-6 0,10 1 0,8-18 0,12-6 2042,0 5-2042,0 5 461,0 8-461,0-16 0,12 26 0,-5-28 0,8 10 0,3 3 0,8 15 0,5 6 0,2 0 0,-15-27 0,-1 0 0,11 17 0,0-1 0,7 7 0,11-6 0,4 0 0,-22-22 0,3 1 0,15 7 0,8 3 0,-8-9 0,5-6 0,-8 1 0,1 0 0,-8-9 0,-3 0 0,21 23 0,-18-20 0,0 0 0,24 22 0,-26-24 0,1 1 0,0-1 0,-11-7 0,13 8 0,2 0 0,-12-8 0,29 17 0,-6-10 0,9 9 0,-21-10 0,2-1 0,8 2 0,-1 0 0,17 7 0,2-14 0,0-3 0,-1-3 0,-10-4 0,11-1 0,-7 0 0,-14 0 0,1-2 0,6 1 0,9 0 0,1 0 0,-9 0 0,1 0 0,-4 0 0,-1 1 0,4-1 0,-1-1 0,19 0 0,-3-2 0,-12-5 0,-1 1 0,10 2 0,1-3 0,6-15 0,-6-2 0,-1-3 0,-11 0 0,9-7 0,-7 4 0,-14 9 0,0-1 0,14-8 0,7-6 0,-9 7 0,9-3 0,2 0 0,-4 1 0,-18 3 0,7-1 0,-2-3 0,-10-7 0,8-7 0,0-1 0,-7-3 0,-8 7 0,3-9 0,-4 6 0,4-16 0,-10 16 0,4-6 0,-3 3 0,-1 2 0,0 0 0,3-2 0,4-3 0,-2 3 0,2 2 0,0 1 0,-1 1 0,1-4 0,-2 9 0,13-10 0,-8 4 0,-1-3 0,-11 16 0,-1 1 0,2-1 0,1-3 0,4-8 0,3-6 0,-4 5 0,-5 10 0,-1 1 0,15-27 0,0-1 0,-18 26 0,-2 4 0,7-24 0,-8 20 0,0-2 0,3 0 0,0 1 0,6-26 0,-6 27 0,-1-2 0,0-8 0,-1 2 0,3-6 0,-6 11 0,-1 2 0,-7 4 0,-1 5 0,-4-5 0,0-10 0,0 2 0,-15-23 0,-6-1 0,-13 4 0,16 30 0,-4-2 0,-13-14 0,-2-1 0,4 6 0,-1 1 0,-5-6 0,-2 0 0,-9-5 0,-1 5 0,11 14 0,-2 2 0,-15-12 0,-2-1 0,11 10 0,0 2 0,0 0 0,3 3 0,-14-12 0,10 7 0,-1 3 0,-5 0 0,15 9 0,-7-4 0,2 4 0,-7 0 0,-4 2 0,-7 0 0,-8-1 0,7 3 0,3 2 0,3 3 0,9 3 0,-3 2 0,2 2 0,-8 4 0,2 2 0,8 0 0,1 2 0,-5-2 0,-1 2 0,7 0 0,1 2 0,4 1 0,1 2 0,-4 5 0,-2 2 0,-4-2 0,1 3 0,13 2 0,-3 2 0,-15 4 0,-8 2 0,7-1 0,9-2 0,-1 0 0,-1 1 0,-9 3 0,1 0 0,7-1 0,-5 6 0,4 1 0,-11 5 0,0 2 0,11 1 0,5-3 0,15-10 0,1-2 0,-21 25 0,1-1 0,9-2 0,13-14 0,0 4 0,-6 11 0,1 2 0,3-6 0,-1 2 0,-8 16 0,2 0-628,11-22 1,1-3 627,1 0 0,1 0 0,-13 25 0,14-25 0,1 0 0,-6 17 0,-2 11 0,24-41 0,0 7 0,4-9 1255,-4 12-1255,0-6 0,-1 13 0,-2-8 0,6 1 0,-3-5 0,4 8 0,14-2 0,-11-11 0,12-4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8T22:05:19.690"/>
    </inkml:context>
    <inkml:brush xml:id="br0">
      <inkml:brushProperty name="width" value="0.025" units="cm"/>
      <inkml:brushProperty name="height" value="0.025" units="cm"/>
      <inkml:brushProperty name="color" value="#E71224"/>
    </inkml:brush>
  </inkml:definitions>
  <inkml:trace contextRef="#ctx0" brushRef="#br0">17 1 24575,'0'22'0,"0"2"0,0 16 0,0 0 0,0-4 0,0 37 0,0-48 0,0 41 0,0-42 0,0 3 0,0 39 0,0-42 0,0 40 0,0-53 0,0 22 0,0-22 0,0 13 0,0-15 0,0 14 0,0-12 0,0 13 0,-4-15 0,0 7 0,-1-7 0,1 3 0,4 4 0,0-10 0,0 5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8T22:05:21.238"/>
    </inkml:context>
    <inkml:brush xml:id="br0">
      <inkml:brushProperty name="width" value="0.025" units="cm"/>
      <inkml:brushProperty name="height" value="0.025" units="cm"/>
      <inkml:brushProperty name="color" value="#E71224"/>
    </inkml:brush>
  </inkml:definitions>
  <inkml:trace contextRef="#ctx0" brushRef="#br0">0 0 24575,'0'49'0,"0"-12"0,0 29 0,0 12 0,0 2 0,0 1 0,0 1 0,0-4 0,0-19 0,0-18 0,0 13 0,0 1 0,0-2 0,0 4 0,0-3 0,0-18 0,0 40 0,0-53 0,0 40 0,0-51 0,0 13 0,0-20 0,0 3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8T22:05:24.782"/>
    </inkml:context>
    <inkml:brush xml:id="br0">
      <inkml:brushProperty name="width" value="0.025" units="cm"/>
      <inkml:brushProperty name="height" value="0.025" units="cm"/>
      <inkml:brushProperty name="color" value="#E71224"/>
    </inkml:brush>
  </inkml:definitions>
  <inkml:trace contextRef="#ctx0" brushRef="#br0">1 1 24575,'0'36'0,"0"-18"0,0 24 0,0 28 0,0-32 0,0 40 0,0-40 0,0-13 0,0 18 0,0-31 0,0 16 0,0-18 0,0 14 0,0-14 0,0 2 0,0-8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8T22:05:27.450"/>
    </inkml:context>
    <inkml:brush xml:id="br0">
      <inkml:brushProperty name="width" value="0.025" units="cm"/>
      <inkml:brushProperty name="height" value="0.025" units="cm"/>
      <inkml:brushProperty name="color" value="#E71224"/>
    </inkml:brush>
  </inkml:definitions>
  <inkml:trace contextRef="#ctx0" brushRef="#br0">1 1 24575,'0'68'0,"0"-29"0,0 47 0,0-24 0,0-1 0,0 12 0,0-11 0,0-3 0,0-13 0,0-12 0,3 19 0,-2-28 0,3 15 0,-4-19 0,0-2 0,0-3 0,0-12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6T04:32:17.145"/>
    </inkml:context>
    <inkml:brush xml:id="br0">
      <inkml:brushProperty name="width" value="0.05" units="cm"/>
      <inkml:brushProperty name="height" value="0.05" units="cm"/>
    </inkml:brush>
  </inkml:definitions>
  <inkml:trace contextRef="#ctx0" brushRef="#br0">571 128 24575,'-4'36'0,"-1"0"0,-24 33 0,-4-9 0,12-15 0,-3 3 0,-9 12 0,0-1-1163,9-14 1,0-1 1162,0 6 0,-2 2 0,-10 11 0,4-3 0,6 2 0,4-14 0,-5 6 0,6-6 0,1 13 0,1-4 0,2 0 0,5-4 83,0-1 0,1-2-83,4-9 0,0 9 0,2 0 0,3-13 259,-2 2 0,-1-1-259,4-2 0,-4 8 0,5 18 0,0-9 0,0 2 0,0-16 0,0 0 584,0 17 1,0-4-585,0 1 472,0-5-472,0 2 0,8 0 0,-2-14 0,8 8 0,-1-1 0,-4-12 0,5 18 0,8 18 0,-7-23 0,0 0 0,0-5 0,1-1 0,9 10 0,1-3 0,16 6 0,-4-13 0,1-1 0,12 16 0,-16-23 0,1-1 0,25 11 0,-20-14 0,7-1 0,3 0 0,6 0 0,-4-2 0,0 2 0,-2-1 0,-4-2 0,2 1 0,-2-1 0,6 7 0,-6-1-1148,14 14 1148,-5-10 0,1-1 0,-24-7 0,-2-1 0,7-1 0,-2-1 0,9 11 0,-26-18 0,-26-14 0,-10-7 0,7 2 0,-7-5 1148,6-5-1148,6 2 0,14 16 0,27 19 0,11 10 0,-5 1 0,3 2-272,-1-4 1,4 2-1,2 0 272,4 3 0,2 0 0,-1-2-968,-11-7 0,-1-2 0,1 1 968,12 4 0,3 3 0,-3-4 0,3 3 0,-1-3-53,2-4 1,1-2 52,2 2 0,1-1 0,-14-8 0,2-1 0,1 0 0,10 2 0,3 0 0,-6 0 0,0-1 0,0 0 0,-4-4 0,2 0 0,-11-3 0,-9-3 0,30-1 0,2-2 0,-21-3 0,4 0 0,5 0 0,-13 0 0,2 0 0,6-3 0,4-3 0,-2 0 0,5 1 0,0-2 0,5-6 0,4-3 0,-12 0 0,1-14 345,-16 11 0,-1-1-345,11-28 0,-15 0 0,3-14 0,-1 4 0,-9 16 0,-3 2 0,3-6 0,1-6 0,4-8 0,0-4 0,-2 3 0,-6 8 1503,4-15 0,-4 2-1503,-7 9 0,1-7 0,-2 1 0,-4 7 0,-5-3 0,-5-1 0,-1-4 0,-2-12 0,-1-1 0,-2 11 0,-5 0 0,-3 0 0,1-3 0,-2-9 0,-1 0 0,-2 12-844,-3 8 1,-1 5 843,4 3 0,-1-1 0,-1 5 0,-6 1 0,-4 5 0,-5 1 0,-2 3 0,8 7 0,-3 1 0,-15-5 0,1 8 0,8 17 0,-21-15 0,-14 8 0,-2-1 0,28 6 0,-1 1 0,0 3 0,-1 2 0,-5-2 0,1 2 0,-26-2 0,12 4 0,1-1 0,1 3 1815,-3-9-1815,21-22 0,30-2 0,-17-31 0,7 19 0,1-1 0,4 4 0,0-1 0,-8-16 0,0-4 0,9 14 0,1-2 0,0 2 0,-5-5 0,-1 0 0,-1-16 0,-1 2 0,2 17 0,0 3 0,-1 5 0,-1 2 0,2-1 0,-3 1 0,-7-3 0,-3 4 0,-19-10 0,21 21 0,-1 3 0,-27-7 0,6 11 0,-10 3 0,-3 4 0,27 4 0,-4-1 0,-9 3 0,-2 0 0,8-5 0,-3-2 0,0 4 0,-5 1 0,4-1 0,-3-5 0,0 0 0,1 2 0,-2-1 0,1 1 0,-10-5 0,0 1 0,14 4 0,-2 2 0,1-1 0,3-1 0,1-1 0,-2 1 0,-7 1 0,-2-1 0,3 3 0,-11-5 0,2 3 0,-8-1 0,2 4 0,20 7 0,2 2 0,-2-1 0,2 2 0,8 0 0,1 2 0,-32-1 0,16 0 0,3 0 0,8 0 0,-4 0 0,10 7 0,0 2 0,10 10 0,7-2 0,6-2 0,12 2 0,-1-5 0,4 2 0,4-3 0,-4-8 0,3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8T21:42:20.774"/>
    </inkml:context>
    <inkml:brush xml:id="br0">
      <inkml:brushProperty name="width" value="0.025" units="cm"/>
      <inkml:brushProperty name="height" value="0.025" units="cm"/>
      <inkml:brushProperty name="color" value="#E71224"/>
    </inkml:brush>
  </inkml:definitions>
  <inkml:trace contextRef="#ctx0" brushRef="#br0">0 350 24575,'17'0'0,"55"-20"0,-33 0 0,8 0 0,0 0 0,-5-4 0,31-19 0,3-1 0,-13 12 0,12-12 0,-9 4 0,-43 27 0,18-7 0,-33 18 0,11-6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8T21:42:22.275"/>
    </inkml:context>
    <inkml:brush xml:id="br0">
      <inkml:brushProperty name="width" value="0.025" units="cm"/>
      <inkml:brushProperty name="height" value="0.025" units="cm"/>
      <inkml:brushProperty name="color" value="#E71224"/>
    </inkml:brush>
  </inkml:definitions>
  <inkml:trace contextRef="#ctx0" brushRef="#br0">33 0 24575,'23'0'0,"-1"0"0,4 0 0,-3 0 0,-5 4 0,-4-3 0,-3 3 0,1 3 0,-6-1 0,5 2 0,-10 0 0,6-7 0,-6 6 0,3-3 0,-4 8 0,0-3 0,0 2 0,0-2 0,0 6 0,0-4 0,0 10 0,-13-8 0,-12 37 0,-1-23 0,4 19 0,1 3 0,-2-13 0,4 14 0,2-1 0,0-16 0,-2 27 0,13-44 0,3 5 0,3-16 0,0-2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8T22:04:31.664"/>
    </inkml:context>
    <inkml:brush xml:id="br0">
      <inkml:brushProperty name="width" value="0.025" units="cm"/>
      <inkml:brushProperty name="height" value="0.025" units="cm"/>
      <inkml:brushProperty name="color" value="#E71224"/>
    </inkml:brush>
  </inkml:definitions>
  <inkml:trace contextRef="#ctx0" brushRef="#br0">76 1 24575,'0'37'0,"0"26"0,0 5 0,0 8 0,0-7 0,0 8 0,0 25 0,0-6 0,0 0 0,0-30 0,0 9 0,0-11 0,0 19 0,0-2 0,0 0 0,0 3 0,0-27 0,0 2 0,0 11 0,0 8 0,0-7 0,0-11 0,0 2 0,0 26 0,0 12 0,0-12 0,0-27 0,0 0 0,0 31 0,0 13 0,0-17 0,0 1 0,0 4 0,0-2 0,0-19 0,0 3 0,0-1 0,0-8 0,0 22 0,0-2 0,0-28 0,0 14 0,0-4 0,0-36 0,0 51 0,0-61 0,0 21 0,0-35 0,0 0 0,0 0 0,-8-3 0,2-2 0,-6-3 0,0-4 0,-3-5 0,-4-11 0,15 8 0,77-2 0,19 14-321,-17 0 0,22 0 321,-27 0 0,16 0 0,12 0 0,6 0 0,1 0 0,-2 0 0,-9 0 0,-12 0-373,1 0 1,-13 0 0,2 0-1,18 0 373,-17 1 0,13 1 0,10 0 0,8 1 0,7-1 0,2 1 0,2 0 0,-1 0 0,-3 1 0,-7-1 0,-8 0 0,-11 0 0,-12 0-1094,18 0 1,-19 1 0,-3 0 0,13 1 1093,3 0 0,13 1 0,8 0 0,0 1 0,-5-1 0,-11 0 0,-17 0 0,15 2 0,-16 1 0,-17 1 0,2 1-411,16 0 1,10 1-1,-8-1 411,-12-1 0,0 0-71,10 0 0,8 1 1,-17-3 70,-8-7 508,7 4 1,-3 0-509,-22-4 4240,43 4-4240,-67-1 1719,9-3-1719,56 2 0,-12-3 486,-7-3 1,5 0-487,2 3 0,-2-1 0,26-11 0,-32 11 0,-2 0 0,12-5 0,-8 6 0,-2 0 0,-7 0 0,5 0 0,-8 0 0,-37 0 0,15 0 0,-17 0 0,-2 0 0,-5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8T22:04:36.566"/>
    </inkml:context>
    <inkml:brush xml:id="br0">
      <inkml:brushProperty name="width" value="0.025" units="cm"/>
      <inkml:brushProperty name="height" value="0.025" units="cm"/>
      <inkml:brushProperty name="color" value="#E71224"/>
    </inkml:brush>
  </inkml:definitions>
  <inkml:trace contextRef="#ctx0" brushRef="#br0">0 3457 24575,'23'0'0,"14"0"0,-7-4 0,13 3 0,-17-13 0,37-6 0,-29 2 0,27-10 0,-40 17 0,15-9 0,5-1 0,20-8 0,-2 1 0,10-6 0,-7 4 0,24-13 0,-21 11 0,9-6 0,-18 10 0,-24 9 0,18-13 0,-13 4 0,-13 5 0,35-23 0,-34 18 0,45-25 0,-37 17 0,7 1 0,-1 0 0,-5 2 0,3-6 0,-1-1 0,-10 8 0,36-45 0,-42 46 0,25-39 0,-32 45 0,23-39 0,-23 39 0,9-19 0,0-3 0,-6 9 0,5-13 0,-1-2 0,-7 15 0,20-52 0,-19 50 0,13-44 0,-15 47 0,12-45 0,-16 38 0,4-6 0,-1-1 0,-3-10 0,2-6 0,2-3 0,2-19 0,3 1 0,1-1 0,-10 38 0,2 0 0,6-15 0,5-8 0,-4 8 0,2-32 0,4 8 0,0 4 0,-8 14 0,-1 21 0,1 5 0,-2 9 0,9-17 0,-16 32 0,14-21 0,-13 25 0,18-19 0,-15 25 0,14-17 0,-13 22 0,13-12 0,-14 17 0,14-10 0,-13 11 0,12-6 0,-16 2 0,16-4 0,-24 4 0,15 1 0,-12 4 0,14 20 0,-5-7 0,6 13 0,-4 0 0,-4-18 0,8-10 0,-4-3 0,18 0 0,-15 17 0,10 6 0,1 26 0,-10-24 0,11 25 0,-6-12 0,3 20 0,-3-12 0,0 25 0,-16-37 0,2 53 0,-7-41 0,8 52 0,-8-62 0,5 32 0,2 3 0,-1-15 0,0 23 0,1 1 0,4-21 0,-5 11 0,1-2 0,3-16 0,4 49 0,-6-77 0,4 36 0,-3-36 0,10 30 0,3 5 0,8-10 0,1 17 0,2-1 0,-2-22 0,-6 9 0,-23-39 0,-11-12 0,4-13 0,0 24 0,4 8 0,6 53 0,0-1 0,11 8 0,10 1 0,2-3 0,3-9 0,11 25 0,-1-5 0,-14-43 0,14 30 0,-8-31 0,-15-6 0,22 17 0,3 3 0,-11-7 0,15 15 0,-2-4 0,-20-27 0,43 34 0,-44-42 0,42 26 0,-43-26 0,33 19 0,4 1 0,-23-15 0,19 16 0,-2-4 0,-32-26 0,38 32 0,-41-31 0,35 18 0,-42-23 0,73 12 0,-53-10 0,19-4 0,0-1 0,-15-3 0,50 1 0,-53-4 0,53 3 0,-61-4 0,28 0 0,2 0 0,-20 0 0,15 2 0,0 1 0,-22-2 0,16 3 0,53 10 0,-55-11 0,48 11 0,-58-14 0,-10 0 0,10 0 0,-11 0 0,-6 0 0,5 0 0,-12 0 0,0 3 0,-5-2 0,-4 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8T22:04:47.680"/>
    </inkml:context>
    <inkml:brush xml:id="br0">
      <inkml:brushProperty name="width" value="0.025" units="cm"/>
      <inkml:brushProperty name="height" value="0.025" units="cm"/>
      <inkml:brushProperty name="color" value="#E71224"/>
    </inkml:brush>
  </inkml:definitions>
  <inkml:trace contextRef="#ctx0" brushRef="#br0">0 223 24575,'0'41'0,"0"10"0,0 12 0,0-9 0,0 34 0,0-45 0,0 26 0,0-44 0,0-11 0,0 15 0,0-17 0,0 11 0,0-25 0,4 0 0,1-15 0,4-11 0,-3 0 0,-2-51 0,-4 43 0,0-46 0,0 64 0,0-52 0,0 47 0,0-47 0,0 51 0,0-35 0,0 39 0,0-31 0,0 34 0,0-30 0,-4 28 0,3-24 0,-3 22 0,1-2 0,-2 12 0,1 7 0,0 4 0,4-1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8T22:04:42.332"/>
    </inkml:context>
    <inkml:brush xml:id="br0">
      <inkml:brushProperty name="width" value="0.025" units="cm"/>
      <inkml:brushProperty name="height" value="0.025" units="cm"/>
      <inkml:brushProperty name="color" value="#E71224"/>
    </inkml:brush>
  </inkml:definitions>
  <inkml:trace contextRef="#ctx0" brushRef="#br0">1 1394 24575,'8'0'0,"4"0"0,2 0 0,5 0 0,9 0 0,-12 0 0,11 0 0,3 0 0,-12-4 0,16 3 0,-16-3 0,2 0 0,15-9 0,-18 5 0,15-15 0,-21 16 0,20-21 0,-18 16 0,23-20 0,-20 15 0,45-31 0,-38 23 0,36-19 0,-47 29 0,18-19 0,-20 21 0,20-25 0,-18 26 0,12-13 0,22-17 0,-20 16 0,38-42 0,-41 38 0,16-19 0,-21 22 0,8 0 0,14-14 0,-14 17 0,23-13 0,-20 10 0,-2 14 0,-4-9 0,19-8 0,-14 8 0,13-10 0,8 4 0,-33 20 0,33-16 0,-37 22 0,30-10 0,-18 6 0,48-8 0,-34 2 0,39-11 0,-47 15 0,19-14 0,-33 16 0,22-15 0,-21 5 0,27-10 0,-22 10 0,28-10 0,-31 19 0,18-8 0,-23 14 0,57-30 0,-33 20 0,13-9 0,-1-1 0,-19 9 0,17-3 0,1 1 0,-12 2 0,61-8 0,-62 10 0,35 4 0,-41 1 0,17 5 0,-8 0 0,10 0 0,30 0 0,-6 0 0,-11 0 0,-1 0 0,-32 0 0,30 9 0,-29-7 0,53 21 0,-53-20 0,58 15 0,-57-12 0,18 0 0,23 11 0,-41-9 0,41 10 0,-52-8 0,10 0 0,16 5 0,-4 2 0,18 0 0,-16-1 0,52 14 0,-51-15 0,47 13 0,-75-19 0,7-4 0,-23-2 0,-2-3 0,-6 0 0,-2 0 0,5-3 0,-7-6 0,9-1 0,-6-2 0,4 3 0,3 15 0,25 42 0,-1 2 0,31 28 0,-7-16 0,-1-3 0,-2-1 0,6 0 0,-7-5 0,-29-30 0,19 10 0,-23-22 0,14 13 0,-13-14 0,34 19 0,-24-17 0,39 22 0,-37-22 0,42 31 0,-38-28 0,29 23 0,14 2 0,-31-20 0,29 17 0,-41-32 0,-6 4 0,24 5 0,-22-3 0,57 20 0,-44-17 0,29 13 0,-36-16 0,22 7 0,-19-10 0,18 11 0,-2 1 0,-22-10 0,61 29 0,-62-27 0,61 23 0,-45-20 0,41 16 0,-58-20 0,30 6 0,-34-11 0,31 6 0,-29-11 0,34 11 0,-36-10 0,26 10 0,-36-8 0,18 1 0,-21 3 0,8-4 0,-15 1 0,0-2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8T22:04:45.216"/>
    </inkml:context>
    <inkml:brush xml:id="br0">
      <inkml:brushProperty name="width" value="0.025" units="cm"/>
      <inkml:brushProperty name="height" value="0.025" units="cm"/>
      <inkml:brushProperty name="color" value="#E71224"/>
    </inkml:brush>
  </inkml:definitions>
  <inkml:trace contextRef="#ctx0" brushRef="#br0">0 93 24575,'0'12'0,"0"-2"0,0 21 0,0-18 0,0 38 0,0-37 0,0 20 0,0-22 0,0-10 0,0 2 0,0-24 0,0 4 0,0-10 0,0-7 0,0 10 0,0-32 0,0 35 0,0-33 0,0 41 0,0-6 0,0 23 0,0 9 0,0-1 0,0 17 0,0-13 0,0 9 0,0-1 0,0-13 0,4 24 0,-3-24 0,3 12 0,-4-16 0,0 0 0,0 1 0,3-1 0,6 19 0,-4-14 0,3 14 0,-4-10 0,-3-6 0,7 14 0,-7-18 0,3 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3016" y="4560901"/>
            <a:ext cx="5367494" cy="4317895"/>
          </a:xfrm>
          <a:prstGeom prst="rect">
            <a:avLst/>
          </a:prstGeom>
          <a:noFill/>
          <a:ln w="12700">
            <a:noFill/>
            <a:miter lim="800000"/>
            <a:headEnd/>
            <a:tailEnd/>
          </a:ln>
          <a:effectLst/>
        </p:spPr>
        <p:txBody>
          <a:bodyPr vert="horz" wrap="square" lIns="100420" tIns="50212" rIns="100420" bIns="50212" numCol="1" anchor="t" anchorCtr="0" compatLnSpc="1">
            <a:prstTxWarp prst="textNoShape">
              <a:avLst/>
            </a:prstTxWarp>
          </a:bodyPr>
          <a:lstStyle/>
          <a:p>
            <a:pPr lvl="0"/>
            <a:r>
              <a:rPr lang="en-US" noProof="0"/>
              <a:t>Click to edit Master notes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4995" name="Rectangle 3"/>
          <p:cNvSpPr>
            <a:spLocks noGrp="1" noRot="1" noChangeAspect="1" noChangeArrowheads="1" noTextEdit="1"/>
          </p:cNvSpPr>
          <p:nvPr>
            <p:ph type="sldImg" idx="2"/>
          </p:nvPr>
        </p:nvSpPr>
        <p:spPr bwMode="auto">
          <a:xfrm>
            <a:off x="1270000" y="728663"/>
            <a:ext cx="4778375" cy="3584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1214044134"/>
      </p:ext>
    </p:extLst>
  </p:cSld>
  <p:clrMap bg1="lt1" tx1="dk1" bg2="lt2" tx2="dk2" accent1="accent1" accent2="accent2" accent3="accent3" accent4="accent4" accent5="accent5" accent6="accent6" hlink="hlink" folHlink="folHlink"/>
  <p:notesStyle>
    <a:lvl1pPr algn="l" defTabSz="963613" rtl="0" eaLnBrk="0" fontAlgn="base" hangingPunct="0">
      <a:spcBef>
        <a:spcPct val="30000"/>
      </a:spcBef>
      <a:spcAft>
        <a:spcPct val="0"/>
      </a:spcAft>
      <a:defRPr sz="1200" kern="1200">
        <a:solidFill>
          <a:schemeClr val="tx1"/>
        </a:solidFill>
        <a:latin typeface="Arial" pitchFamily="34" charset="0"/>
        <a:ea typeface="+mn-ea"/>
        <a:cs typeface="+mn-cs"/>
      </a:defRPr>
    </a:lvl1pPr>
    <a:lvl2pPr marL="469900" algn="l" defTabSz="963613" rtl="0" eaLnBrk="0" fontAlgn="base" hangingPunct="0">
      <a:spcBef>
        <a:spcPct val="30000"/>
      </a:spcBef>
      <a:spcAft>
        <a:spcPct val="0"/>
      </a:spcAft>
      <a:defRPr sz="1200" kern="1200">
        <a:solidFill>
          <a:schemeClr val="tx1"/>
        </a:solidFill>
        <a:latin typeface="Arial" pitchFamily="34" charset="0"/>
        <a:ea typeface="+mn-ea"/>
        <a:cs typeface="+mn-cs"/>
      </a:defRPr>
    </a:lvl2pPr>
    <a:lvl3pPr marL="938213" algn="l" defTabSz="963613" rtl="0" eaLnBrk="0" fontAlgn="base" hangingPunct="0">
      <a:spcBef>
        <a:spcPct val="30000"/>
      </a:spcBef>
      <a:spcAft>
        <a:spcPct val="0"/>
      </a:spcAft>
      <a:defRPr sz="1200" kern="1200">
        <a:solidFill>
          <a:schemeClr val="tx1"/>
        </a:solidFill>
        <a:latin typeface="Arial" pitchFamily="34" charset="0"/>
        <a:ea typeface="+mn-ea"/>
        <a:cs typeface="+mn-cs"/>
      </a:defRPr>
    </a:lvl3pPr>
    <a:lvl4pPr marL="1408113" algn="l" defTabSz="963613" rtl="0" eaLnBrk="0" fontAlgn="base" hangingPunct="0">
      <a:spcBef>
        <a:spcPct val="30000"/>
      </a:spcBef>
      <a:spcAft>
        <a:spcPct val="0"/>
      </a:spcAft>
      <a:defRPr sz="1200" kern="1200">
        <a:solidFill>
          <a:schemeClr val="tx1"/>
        </a:solidFill>
        <a:latin typeface="Arial" pitchFamily="34" charset="0"/>
        <a:ea typeface="+mn-ea"/>
        <a:cs typeface="+mn-cs"/>
      </a:defRPr>
    </a:lvl4pPr>
    <a:lvl5pPr marL="1876425" algn="l" defTabSz="963613"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xfrm>
            <a:off x="1263650" y="722313"/>
            <a:ext cx="4795838" cy="3597275"/>
          </a:xfrm>
          <a:ln/>
        </p:spPr>
      </p:sp>
      <p:sp>
        <p:nvSpPr>
          <p:cNvPr id="86019" name="Rectangle 3"/>
          <p:cNvSpPr>
            <a:spLocks noGrp="1" noChangeArrowheads="1"/>
          </p:cNvSpPr>
          <p:nvPr>
            <p:ph type="body" idx="1"/>
          </p:nvPr>
        </p:nvSpPr>
        <p:spPr>
          <a:xfrm>
            <a:off x="974690" y="4560901"/>
            <a:ext cx="5365820" cy="4317895"/>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989" tIns="47491" rIns="94989" bIns="47491"/>
          <a:lstStyle/>
          <a:p>
            <a:endParaRPr lang="en-US"/>
          </a:p>
        </p:txBody>
      </p:sp>
    </p:spTree>
    <p:extLst>
      <p:ext uri="{BB962C8B-B14F-4D97-AF65-F5344CB8AC3E}">
        <p14:creationId xmlns:p14="http://schemas.microsoft.com/office/powerpoint/2010/main" val="16533429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xfrm>
            <a:off x="1262063" y="720725"/>
            <a:ext cx="4797425" cy="3598863"/>
          </a:xfrm>
          <a:ln/>
        </p:spPr>
      </p:sp>
      <p:sp>
        <p:nvSpPr>
          <p:cNvPr id="95235"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4188663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xfrm>
            <a:off x="1262063" y="720725"/>
            <a:ext cx="4797425" cy="3598863"/>
          </a:xfrm>
          <a:ln/>
        </p:spPr>
      </p:sp>
      <p:sp>
        <p:nvSpPr>
          <p:cNvPr id="96259"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1624811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xfrm>
            <a:off x="1262063" y="720725"/>
            <a:ext cx="4797425" cy="3598863"/>
          </a:xfrm>
          <a:ln/>
        </p:spPr>
      </p:sp>
      <p:sp>
        <p:nvSpPr>
          <p:cNvPr id="97283"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3130770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xfrm>
            <a:off x="1262063" y="720725"/>
            <a:ext cx="4797425" cy="3598863"/>
          </a:xfrm>
          <a:ln/>
        </p:spPr>
      </p:sp>
      <p:sp>
        <p:nvSpPr>
          <p:cNvPr id="98307"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35759230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xfrm>
            <a:off x="1262063" y="720725"/>
            <a:ext cx="4797425" cy="3598863"/>
          </a:xfrm>
          <a:ln/>
        </p:spPr>
      </p:sp>
      <p:sp>
        <p:nvSpPr>
          <p:cNvPr id="99331"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28792787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xfrm>
            <a:off x="1262063" y="720725"/>
            <a:ext cx="4797425" cy="3598863"/>
          </a:xfrm>
          <a:ln/>
        </p:spPr>
      </p:sp>
      <p:sp>
        <p:nvSpPr>
          <p:cNvPr id="100355"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1736736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xfrm>
            <a:off x="1262063" y="720725"/>
            <a:ext cx="4797425" cy="3598863"/>
          </a:xfrm>
          <a:ln/>
        </p:spPr>
      </p:sp>
      <p:sp>
        <p:nvSpPr>
          <p:cNvPr id="101379"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420986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statistical description can be used to identify properties of data and highlight which data values should be treated as noise or outliers.</a:t>
            </a:r>
          </a:p>
        </p:txBody>
      </p:sp>
      <p:sp>
        <p:nvSpPr>
          <p:cNvPr id="4" name="Slide Number Placeholder 3"/>
          <p:cNvSpPr>
            <a:spLocks noGrp="1"/>
          </p:cNvSpPr>
          <p:nvPr>
            <p:ph type="sldNum" sz="quarter" idx="5"/>
          </p:nvPr>
        </p:nvSpPr>
        <p:spPr/>
        <p:txBody>
          <a:bodyPr/>
          <a:lstStyle/>
          <a:p>
            <a:fld id="{C1121FF6-19B1-374A-A231-F7CFE12E489B}" type="slidenum">
              <a:rPr lang="en-US" smtClean="0"/>
              <a:t>27</a:t>
            </a:fld>
            <a:endParaRPr lang="en-US"/>
          </a:p>
        </p:txBody>
      </p:sp>
    </p:spTree>
    <p:extLst>
      <p:ext uri="{BB962C8B-B14F-4D97-AF65-F5344CB8AC3E}">
        <p14:creationId xmlns:p14="http://schemas.microsoft.com/office/powerpoint/2010/main" val="23299923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For unimodal numeric data that are moderately skewed (asymmetric), we have the following empirical relation:</a:t>
                </a:r>
              </a:p>
              <a:p>
                <a:r>
                  <a:rPr lang="en-US" dirty="0"/>
                  <a:t>(mean – mode)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3</a:t>
                </a:r>
                <a:r>
                  <a:rPr lang="en-US" baseline="0" dirty="0"/>
                  <a:t> X </a:t>
                </a:r>
                <a:r>
                  <a:rPr lang="en-US" dirty="0"/>
                  <a:t>(mean - median)</a:t>
                </a:r>
              </a:p>
              <a:p>
                <a:r>
                  <a:rPr lang="en-US" dirty="0"/>
                  <a:t>Midrange: average of the largest and the smallest value</a:t>
                </a:r>
              </a:p>
            </p:txBody>
          </p:sp>
        </mc:Choice>
        <mc:Fallback xmlns="">
          <p:sp>
            <p:nvSpPr>
              <p:cNvPr id="3" name="Notes Placeholder 2"/>
              <p:cNvSpPr>
                <a:spLocks noGrp="1"/>
              </p:cNvSpPr>
              <p:nvPr>
                <p:ph type="body" idx="1"/>
              </p:nvPr>
            </p:nvSpPr>
            <p:spPr/>
            <p:txBody>
              <a:bodyPr/>
              <a:lstStyle/>
              <a:p>
                <a:r>
                  <a:rPr lang="en-US" dirty="0"/>
                  <a:t>For unimodal numeric data that are moderately skewed (asymmetric), we have the following empirical relation:</a:t>
                </a:r>
              </a:p>
              <a:p>
                <a:r>
                  <a:rPr lang="en-US" dirty="0"/>
                  <a:t>(mean – mode) </a:t>
                </a:r>
                <a:r>
                  <a:rPr lang="en-US" i="0">
                    <a:latin typeface="Cambria Math" panose="02040503050406030204" pitchFamily="18" charset="0"/>
                    <a:ea typeface="Cambria Math" panose="02040503050406030204" pitchFamily="18" charset="0"/>
                  </a:rPr>
                  <a:t>≈</a:t>
                </a:r>
                <a:r>
                  <a:rPr lang="en-US" dirty="0"/>
                  <a:t> 3</a:t>
                </a:r>
                <a:r>
                  <a:rPr lang="en-US" baseline="0" dirty="0"/>
                  <a:t> X </a:t>
                </a:r>
                <a:r>
                  <a:rPr lang="en-US" dirty="0"/>
                  <a:t>(mean - median)</a:t>
                </a:r>
              </a:p>
              <a:p>
                <a:r>
                  <a:rPr lang="en-US" dirty="0"/>
                  <a:t>Midrange: average of the largest and the smallest value</a:t>
                </a:r>
              </a:p>
            </p:txBody>
          </p:sp>
        </mc:Fallback>
      </mc:AlternateContent>
      <p:sp>
        <p:nvSpPr>
          <p:cNvPr id="4" name="Slide Number Placeholder 3"/>
          <p:cNvSpPr>
            <a:spLocks noGrp="1"/>
          </p:cNvSpPr>
          <p:nvPr>
            <p:ph type="sldNum" sz="quarter" idx="5"/>
          </p:nvPr>
        </p:nvSpPr>
        <p:spPr/>
        <p:txBody>
          <a:bodyPr/>
          <a:lstStyle/>
          <a:p>
            <a:fld id="{C1121FF6-19B1-374A-A231-F7CFE12E489B}" type="slidenum">
              <a:rPr lang="en-US" smtClean="0"/>
              <a:t>28</a:t>
            </a:fld>
            <a:endParaRPr lang="en-US"/>
          </a:p>
        </p:txBody>
      </p:sp>
    </p:spTree>
    <p:extLst>
      <p:ext uri="{BB962C8B-B14F-4D97-AF65-F5344CB8AC3E}">
        <p14:creationId xmlns:p14="http://schemas.microsoft.com/office/powerpoint/2010/main" val="19845428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common rule of thumb for identifying a suspected outlier is to single out values falling at least 1.5 X IQR above the third quartile or below the first quartile</a:t>
            </a:r>
          </a:p>
        </p:txBody>
      </p:sp>
    </p:spTree>
    <p:extLst>
      <p:ext uri="{BB962C8B-B14F-4D97-AF65-F5344CB8AC3E}">
        <p14:creationId xmlns:p14="http://schemas.microsoft.com/office/powerpoint/2010/main" val="1158240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xfrm>
            <a:off x="1262063" y="720725"/>
            <a:ext cx="4797425" cy="3598863"/>
          </a:xfrm>
          <a:solidFill>
            <a:srgbClr val="FFFFFF"/>
          </a:solidFill>
          <a:ln/>
        </p:spPr>
      </p:sp>
      <p:sp>
        <p:nvSpPr>
          <p:cNvPr id="87043" name="Rectangle 3"/>
          <p:cNvSpPr>
            <a:spLocks noGrp="1" noChangeArrowheads="1"/>
          </p:cNvSpPr>
          <p:nvPr>
            <p:ph type="body" idx="1"/>
          </p:nvPr>
        </p:nvSpPr>
        <p:spPr>
          <a:xfrm>
            <a:off x="974690" y="4559248"/>
            <a:ext cx="5365820" cy="4321201"/>
          </a:xfrm>
          <a:solidFill>
            <a:srgbClr val="FFFFFF"/>
          </a:solidFill>
          <a:ln>
            <a:solidFill>
              <a:srgbClr val="000000"/>
            </a:solidFill>
          </a:ln>
        </p:spPr>
        <p:txBody>
          <a:bodyPr lIns="95017" tIns="47507" rIns="95017" bIns="47507"/>
          <a:lstStyle/>
          <a:p>
            <a:endParaRPr lang="en-US"/>
          </a:p>
        </p:txBody>
      </p:sp>
    </p:spTree>
    <p:extLst>
      <p:ext uri="{BB962C8B-B14F-4D97-AF65-F5344CB8AC3E}">
        <p14:creationId xmlns:p14="http://schemas.microsoft.com/office/powerpoint/2010/main" val="4120122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single numeric measure of spread is very useful for describing skewed distribution. </a:t>
            </a:r>
          </a:p>
        </p:txBody>
      </p:sp>
      <p:sp>
        <p:nvSpPr>
          <p:cNvPr id="4" name="Slide Number Placeholder 3"/>
          <p:cNvSpPr>
            <a:spLocks noGrp="1"/>
          </p:cNvSpPr>
          <p:nvPr>
            <p:ph type="sldNum" sz="quarter" idx="5"/>
          </p:nvPr>
        </p:nvSpPr>
        <p:spPr/>
        <p:txBody>
          <a:bodyPr/>
          <a:lstStyle/>
          <a:p>
            <a:fld id="{C1121FF6-19B1-374A-A231-F7CFE12E489B}" type="slidenum">
              <a:rPr lang="en-US" smtClean="0"/>
              <a:t>34</a:t>
            </a:fld>
            <a:endParaRPr lang="en-US"/>
          </a:p>
        </p:txBody>
      </p:sp>
    </p:spTree>
    <p:extLst>
      <p:ext uri="{BB962C8B-B14F-4D97-AF65-F5344CB8AC3E}">
        <p14:creationId xmlns:p14="http://schemas.microsoft.com/office/powerpoint/2010/main" val="33382425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xfrm>
            <a:off x="1262063" y="720725"/>
            <a:ext cx="4797425" cy="3598863"/>
          </a:xfrm>
          <a:ln/>
        </p:spPr>
      </p:sp>
      <p:sp>
        <p:nvSpPr>
          <p:cNvPr id="102403"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14802666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xfrm>
            <a:off x="1262063" y="720725"/>
            <a:ext cx="4797425" cy="3598863"/>
          </a:xfrm>
          <a:ln/>
        </p:spPr>
      </p:sp>
      <p:sp>
        <p:nvSpPr>
          <p:cNvPr id="103427"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26836808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63613" rtl="0" eaLnBrk="0" fontAlgn="base" latinLnBrk="0" hangingPunct="0">
              <a:lnSpc>
                <a:spcPct val="100000"/>
              </a:lnSpc>
              <a:spcBef>
                <a:spcPct val="30000"/>
              </a:spcBef>
              <a:spcAft>
                <a:spcPct val="0"/>
              </a:spcAft>
              <a:buClrTx/>
              <a:buSzTx/>
              <a:buFontTx/>
              <a:buNone/>
              <a:tabLst/>
              <a:defRPr/>
            </a:pPr>
            <a:r>
              <a:rPr lang="en-US" dirty="0"/>
              <a:t>Precision, Bias, Accuracy</a:t>
            </a:r>
          </a:p>
          <a:p>
            <a:pPr marL="0" marR="0" lvl="0" indent="0" algn="l" defTabSz="963613" rtl="0" eaLnBrk="0" fontAlgn="base" latinLnBrk="0" hangingPunct="0">
              <a:lnSpc>
                <a:spcPct val="100000"/>
              </a:lnSpc>
              <a:spcBef>
                <a:spcPct val="30000"/>
              </a:spcBef>
              <a:spcAft>
                <a:spcPct val="0"/>
              </a:spcAft>
              <a:buClrTx/>
              <a:buSzTx/>
              <a:buFontTx/>
              <a:buNone/>
              <a:tabLst/>
              <a:defRPr/>
            </a:pPr>
            <a:endParaRPr lang="en-US" dirty="0"/>
          </a:p>
          <a:p>
            <a:r>
              <a:rPr lang="en-US" dirty="0"/>
              <a:t>Bias – selection bias, response bias</a:t>
            </a:r>
          </a:p>
          <a:p>
            <a:endParaRPr lang="en-US" dirty="0"/>
          </a:p>
          <a:p>
            <a:pPr algn="l"/>
            <a:r>
              <a:rPr lang="en-US" sz="1200" b="1" i="1" u="none" strike="noStrike" dirty="0" err="1">
                <a:solidFill>
                  <a:srgbClr val="000000"/>
                </a:solidFill>
                <a:effectLst/>
                <a:latin typeface="Roboto" panose="02000000000000000000" pitchFamily="2" charset="0"/>
              </a:rPr>
              <a:t>Undercoverage</a:t>
            </a:r>
            <a:r>
              <a:rPr lang="en-US" sz="1200" b="0" i="0" dirty="0">
                <a:solidFill>
                  <a:srgbClr val="37474F"/>
                </a:solidFill>
                <a:effectLst/>
                <a:latin typeface="Roboto" panose="02000000000000000000" pitchFamily="2" charset="0"/>
              </a:rPr>
              <a:t> occurs when certain members of a population are inadequately represented in a sample.</a:t>
            </a:r>
          </a:p>
          <a:p>
            <a:pPr algn="l"/>
            <a:r>
              <a:rPr lang="en-US" sz="1200" b="1" i="1" u="none" strike="noStrike" dirty="0">
                <a:solidFill>
                  <a:srgbClr val="000000"/>
                </a:solidFill>
                <a:effectLst/>
                <a:latin typeface="Roboto" panose="02000000000000000000" pitchFamily="2" charset="0"/>
              </a:rPr>
              <a:t>Nonresponse bias</a:t>
            </a:r>
            <a:r>
              <a:rPr lang="en-US" sz="1200" b="0" i="0" dirty="0">
                <a:solidFill>
                  <a:srgbClr val="37474F"/>
                </a:solidFill>
                <a:effectLst/>
                <a:latin typeface="Roboto" panose="02000000000000000000" pitchFamily="2" charset="0"/>
              </a:rPr>
              <a:t> occurs when a sample is biased toward members of a population that participate in a survey.</a:t>
            </a:r>
          </a:p>
          <a:p>
            <a:pPr algn="l"/>
            <a:r>
              <a:rPr lang="en-US" sz="1200" b="1" i="1" u="none" strike="noStrike" dirty="0">
                <a:solidFill>
                  <a:srgbClr val="000000"/>
                </a:solidFill>
                <a:effectLst/>
                <a:latin typeface="Roboto" panose="02000000000000000000" pitchFamily="2" charset="0"/>
              </a:rPr>
              <a:t>Voluntary response bias</a:t>
            </a:r>
            <a:r>
              <a:rPr lang="en-US" sz="1200" b="0" i="0" dirty="0">
                <a:solidFill>
                  <a:srgbClr val="37474F"/>
                </a:solidFill>
                <a:effectLst/>
                <a:latin typeface="Roboto" panose="02000000000000000000" pitchFamily="2" charset="0"/>
              </a:rPr>
              <a:t> occurs when a sample is biased toward members that self-select for participation in a survey.</a:t>
            </a:r>
          </a:p>
          <a:p>
            <a:endParaRPr lang="en-US" dirty="0"/>
          </a:p>
          <a:p>
            <a:endParaRPr lang="en-US" dirty="0"/>
          </a:p>
          <a:p>
            <a:pPr algn="l"/>
            <a:r>
              <a:rPr lang="en-US" sz="1200" b="1" i="1" u="none" strike="noStrike" dirty="0">
                <a:solidFill>
                  <a:srgbClr val="000000"/>
                </a:solidFill>
                <a:effectLst/>
                <a:latin typeface="Roboto" panose="02000000000000000000" pitchFamily="2" charset="0"/>
              </a:rPr>
              <a:t>Acquiescence bias</a:t>
            </a:r>
            <a:r>
              <a:rPr lang="en-US" sz="1200" b="0" i="0" dirty="0">
                <a:solidFill>
                  <a:srgbClr val="37474F"/>
                </a:solidFill>
                <a:effectLst/>
                <a:latin typeface="Roboto" panose="02000000000000000000" pitchFamily="2" charset="0"/>
              </a:rPr>
              <a:t> occurs when respondents tend to agree with a statement in a survey.</a:t>
            </a:r>
          </a:p>
          <a:p>
            <a:pPr algn="l"/>
            <a:r>
              <a:rPr lang="en-US" sz="1200" b="1" i="1" u="none" strike="noStrike" dirty="0">
                <a:solidFill>
                  <a:srgbClr val="000000"/>
                </a:solidFill>
                <a:effectLst/>
                <a:latin typeface="Roboto" panose="02000000000000000000" pitchFamily="2" charset="0"/>
              </a:rPr>
              <a:t>Extreme responding</a:t>
            </a:r>
            <a:r>
              <a:rPr lang="en-US" sz="1200" b="0" i="0" dirty="0">
                <a:solidFill>
                  <a:srgbClr val="37474F"/>
                </a:solidFill>
                <a:effectLst/>
                <a:latin typeface="Roboto" panose="02000000000000000000" pitchFamily="2" charset="0"/>
              </a:rPr>
              <a:t> occurs when respondents tend to select the most extreme options available.</a:t>
            </a:r>
          </a:p>
          <a:p>
            <a:pPr algn="l"/>
            <a:r>
              <a:rPr lang="en-US" sz="1200" b="1" i="1" u="none" strike="noStrike" dirty="0">
                <a:solidFill>
                  <a:srgbClr val="000000"/>
                </a:solidFill>
                <a:effectLst/>
                <a:latin typeface="Roboto" panose="02000000000000000000" pitchFamily="2" charset="0"/>
              </a:rPr>
              <a:t>Social desirability bias</a:t>
            </a:r>
            <a:r>
              <a:rPr lang="en-US" sz="1200" b="0" i="0" dirty="0">
                <a:solidFill>
                  <a:srgbClr val="37474F"/>
                </a:solidFill>
                <a:effectLst/>
                <a:latin typeface="Roboto" panose="02000000000000000000" pitchFamily="2" charset="0"/>
              </a:rPr>
              <a:t> occurs when respondents tend to answer questions in a way that is socially accepted by others. In other words, a social desirability bias exists when respondents over-report "good" behaviors or under-report "bad" behaviors.</a:t>
            </a:r>
          </a:p>
          <a:p>
            <a:endParaRPr lang="en-US" dirty="0"/>
          </a:p>
          <a:p>
            <a:endParaRPr lang="en-US" dirty="0"/>
          </a:p>
          <a:p>
            <a:pPr marL="0" marR="0" lvl="0" indent="0" algn="l" defTabSz="963613"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Tree>
    <p:extLst>
      <p:ext uri="{BB962C8B-B14F-4D97-AF65-F5344CB8AC3E}">
        <p14:creationId xmlns:p14="http://schemas.microsoft.com/office/powerpoint/2010/main" val="10814097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069096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xfrm>
            <a:off x="1262063" y="720725"/>
            <a:ext cx="4797425" cy="3598863"/>
          </a:xfrm>
          <a:ln/>
        </p:spPr>
      </p:sp>
      <p:sp>
        <p:nvSpPr>
          <p:cNvPr id="104451"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r>
              <a:rPr lang="en-US" dirty="0"/>
              <a:t>Inconsistent </a:t>
            </a:r>
            <a:r>
              <a:rPr lang="en-US" dirty="0" err="1"/>
              <a:t>vslues</a:t>
            </a:r>
            <a:endParaRPr lang="en-US" dirty="0"/>
          </a:p>
        </p:txBody>
      </p:sp>
    </p:spTree>
    <p:extLst>
      <p:ext uri="{BB962C8B-B14F-4D97-AF65-F5344CB8AC3E}">
        <p14:creationId xmlns:p14="http://schemas.microsoft.com/office/powerpoint/2010/main" val="21714883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381278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Fall into two broad categories – Selection and Creation</a:t>
            </a:r>
          </a:p>
        </p:txBody>
      </p:sp>
    </p:spTree>
    <p:extLst>
      <p:ext uri="{BB962C8B-B14F-4D97-AF65-F5344CB8AC3E}">
        <p14:creationId xmlns:p14="http://schemas.microsoft.com/office/powerpoint/2010/main" val="21568236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xfrm>
            <a:off x="1262063" y="720725"/>
            <a:ext cx="4797425" cy="3598863"/>
          </a:xfrm>
          <a:ln/>
        </p:spPr>
      </p:sp>
      <p:sp>
        <p:nvSpPr>
          <p:cNvPr id="105475"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r>
              <a:rPr lang="en-US" dirty="0"/>
              <a:t>Disadvantage of aggregation is a potential loss of interesting details.</a:t>
            </a:r>
          </a:p>
        </p:txBody>
      </p:sp>
    </p:spTree>
    <p:extLst>
      <p:ext uri="{BB962C8B-B14F-4D97-AF65-F5344CB8AC3E}">
        <p14:creationId xmlns:p14="http://schemas.microsoft.com/office/powerpoint/2010/main" val="1803778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xfrm>
            <a:off x="1262063" y="720725"/>
            <a:ext cx="4797425" cy="3598863"/>
          </a:xfrm>
          <a:ln/>
        </p:spPr>
      </p:sp>
      <p:sp>
        <p:nvSpPr>
          <p:cNvPr id="106499"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1800558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xfrm>
            <a:off x="1262063" y="720725"/>
            <a:ext cx="4797425" cy="3598863"/>
          </a:xfrm>
          <a:ln/>
        </p:spPr>
      </p:sp>
      <p:sp>
        <p:nvSpPr>
          <p:cNvPr id="88067"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35725538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xfrm>
            <a:off x="1262063" y="720725"/>
            <a:ext cx="4797425" cy="3598863"/>
          </a:xfrm>
          <a:ln/>
        </p:spPr>
      </p:sp>
      <p:sp>
        <p:nvSpPr>
          <p:cNvPr id="107523"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23676492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xfrm>
            <a:off x="1262063" y="720725"/>
            <a:ext cx="4797425" cy="3598863"/>
          </a:xfrm>
          <a:ln/>
        </p:spPr>
      </p:sp>
      <p:sp>
        <p:nvSpPr>
          <p:cNvPr id="108547"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21584083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xfrm>
            <a:off x="1262063" y="720725"/>
            <a:ext cx="4797425" cy="3598863"/>
          </a:xfrm>
          <a:ln/>
        </p:spPr>
      </p:sp>
      <p:sp>
        <p:nvSpPr>
          <p:cNvPr id="109571"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33795033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xfrm>
            <a:off x="1262063" y="720725"/>
            <a:ext cx="4797425" cy="3598863"/>
          </a:xfrm>
          <a:ln/>
        </p:spPr>
      </p:sp>
      <p:sp>
        <p:nvSpPr>
          <p:cNvPr id="110595"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r>
              <a:rPr lang="en-US" dirty="0"/>
              <a:t>Progressive sampling</a:t>
            </a:r>
          </a:p>
        </p:txBody>
      </p:sp>
    </p:spTree>
    <p:extLst>
      <p:ext uri="{BB962C8B-B14F-4D97-AF65-F5344CB8AC3E}">
        <p14:creationId xmlns:p14="http://schemas.microsoft.com/office/powerpoint/2010/main" val="4824300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xfrm>
            <a:off x="1262063" y="720725"/>
            <a:ext cx="4797425" cy="3598863"/>
          </a:xfrm>
          <a:ln/>
        </p:spPr>
      </p:sp>
      <p:sp>
        <p:nvSpPr>
          <p:cNvPr id="115715"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31968280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a:xfrm>
            <a:off x="1262063" y="720725"/>
            <a:ext cx="4797425" cy="3598863"/>
          </a:xfrm>
          <a:ln/>
        </p:spPr>
      </p:sp>
      <p:sp>
        <p:nvSpPr>
          <p:cNvPr id="116739"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36132486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xfrm>
            <a:off x="1262063" y="720725"/>
            <a:ext cx="4797425" cy="3598863"/>
          </a:xfrm>
          <a:ln/>
        </p:spPr>
      </p:sp>
      <p:sp>
        <p:nvSpPr>
          <p:cNvPr id="117763"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3978429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xfrm>
            <a:off x="1262063" y="720725"/>
            <a:ext cx="4797425" cy="3598863"/>
          </a:xfrm>
          <a:ln/>
        </p:spPr>
      </p:sp>
      <p:sp>
        <p:nvSpPr>
          <p:cNvPr id="118787"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32255049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statistics sqrt, log and 1/x is often used to transform data that does not have a Gaussian distribution into data that does. </a:t>
            </a:r>
          </a:p>
          <a:p>
            <a:endParaRPr lang="en-US" dirty="0"/>
          </a:p>
          <a:p>
            <a:r>
              <a:rPr lang="en-US" dirty="0"/>
              <a:t>Suppose the variable is the number of data bytes in a session. Then it will be advantageous to compress it using log10 transformation. </a:t>
            </a:r>
          </a:p>
          <a:p>
            <a:endParaRPr lang="en-US" dirty="0"/>
          </a:p>
          <a:p>
            <a:r>
              <a:rPr lang="en-US" dirty="0"/>
              <a:t>What is the desired property of the transformed attribute?</a:t>
            </a:r>
          </a:p>
          <a:p>
            <a:r>
              <a:rPr lang="en-US" dirty="0"/>
              <a:t>Does the order need to be maintained?</a:t>
            </a:r>
          </a:p>
          <a:p>
            <a:r>
              <a:rPr lang="en-US" dirty="0"/>
              <a:t>Does the transformation apply to all values, specially negative values and 0?</a:t>
            </a:r>
          </a:p>
          <a:p>
            <a:r>
              <a:rPr lang="en-US" dirty="0"/>
              <a:t>What is the effect of the transformation on the values between 0 and 1? </a:t>
            </a:r>
          </a:p>
        </p:txBody>
      </p:sp>
    </p:spTree>
    <p:extLst>
      <p:ext uri="{BB962C8B-B14F-4D97-AF65-F5344CB8AC3E}">
        <p14:creationId xmlns:p14="http://schemas.microsoft.com/office/powerpoint/2010/main" val="10434545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xfrm>
            <a:off x="1262063" y="720725"/>
            <a:ext cx="4797425" cy="3598863"/>
          </a:xfrm>
          <a:ln/>
        </p:spPr>
      </p:sp>
      <p:sp>
        <p:nvSpPr>
          <p:cNvPr id="111619"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1699734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262063" y="720725"/>
            <a:ext cx="4797425" cy="3598863"/>
          </a:xfrm>
          <a:solidFill>
            <a:srgbClr val="FFFFFF"/>
          </a:solidFill>
          <a:ln/>
        </p:spPr>
      </p:sp>
      <p:sp>
        <p:nvSpPr>
          <p:cNvPr id="89091" name="Rectangle 3"/>
          <p:cNvSpPr>
            <a:spLocks noGrp="1" noChangeArrowheads="1"/>
          </p:cNvSpPr>
          <p:nvPr>
            <p:ph type="body" idx="1"/>
          </p:nvPr>
        </p:nvSpPr>
        <p:spPr>
          <a:xfrm>
            <a:off x="974690" y="4559248"/>
            <a:ext cx="5365820" cy="4321201"/>
          </a:xfrm>
          <a:solidFill>
            <a:srgbClr val="FFFFFF"/>
          </a:solidFill>
          <a:ln>
            <a:solidFill>
              <a:srgbClr val="000000"/>
            </a:solidFill>
          </a:ln>
        </p:spPr>
        <p:txBody>
          <a:bodyPr lIns="95017" tIns="47507" rIns="95017" bIns="47507"/>
          <a:lstStyle/>
          <a:p>
            <a:endParaRPr lang="en-US"/>
          </a:p>
        </p:txBody>
      </p:sp>
    </p:spTree>
    <p:extLst>
      <p:ext uri="{BB962C8B-B14F-4D97-AF65-F5344CB8AC3E}">
        <p14:creationId xmlns:p14="http://schemas.microsoft.com/office/powerpoint/2010/main" val="25939210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xfrm>
            <a:off x="1262063" y="720725"/>
            <a:ext cx="4797425" cy="3598863"/>
          </a:xfrm>
          <a:ln/>
        </p:spPr>
      </p:sp>
      <p:sp>
        <p:nvSpPr>
          <p:cNvPr id="112643"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r>
              <a:rPr lang="en-US" dirty="0"/>
              <a:t>Embedded, filter and wrapper</a:t>
            </a:r>
          </a:p>
        </p:txBody>
      </p:sp>
    </p:spTree>
    <p:extLst>
      <p:ext uri="{BB962C8B-B14F-4D97-AF65-F5344CB8AC3E}">
        <p14:creationId xmlns:p14="http://schemas.microsoft.com/office/powerpoint/2010/main" val="37032009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Embedded approaches, Filter approach, Wrapper approach</a:t>
            </a:r>
          </a:p>
          <a:p>
            <a:endParaRPr lang="en-US" dirty="0"/>
          </a:p>
          <a:p>
            <a:r>
              <a:rPr lang="en-US" dirty="0"/>
              <a:t>Evaluating the subset, search for subsets, stopping criteria, validation</a:t>
            </a:r>
          </a:p>
          <a:p>
            <a:endParaRPr lang="en-US" dirty="0"/>
          </a:p>
          <a:p>
            <a:r>
              <a:rPr lang="en-US" dirty="0"/>
              <a:t>Feature weighing : SVM does that automatically</a:t>
            </a:r>
          </a:p>
        </p:txBody>
      </p:sp>
    </p:spTree>
    <p:extLst>
      <p:ext uri="{BB962C8B-B14F-4D97-AF65-F5344CB8AC3E}">
        <p14:creationId xmlns:p14="http://schemas.microsoft.com/office/powerpoint/2010/main" val="15267417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xfrm>
            <a:off x="1262063" y="720725"/>
            <a:ext cx="4797425" cy="3598863"/>
          </a:xfrm>
          <a:ln/>
        </p:spPr>
      </p:sp>
      <p:sp>
        <p:nvSpPr>
          <p:cNvPr id="113667"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r>
              <a:rPr lang="en-US" dirty="0"/>
              <a:t>Fourier transform will provide the underlying frequencies of the data. </a:t>
            </a:r>
          </a:p>
        </p:txBody>
      </p:sp>
    </p:spTree>
    <p:extLst>
      <p:ext uri="{BB962C8B-B14F-4D97-AF65-F5344CB8AC3E}">
        <p14:creationId xmlns:p14="http://schemas.microsoft.com/office/powerpoint/2010/main" val="5823588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Similarity and dissimilarity are important because they are used by number of data mining techniques, such as clustering, nearest neighbor classification, and anomaly detection </a:t>
            </a:r>
          </a:p>
        </p:txBody>
      </p:sp>
    </p:spTree>
    <p:extLst>
      <p:ext uri="{BB962C8B-B14F-4D97-AF65-F5344CB8AC3E}">
        <p14:creationId xmlns:p14="http://schemas.microsoft.com/office/powerpoint/2010/main" val="39894735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Transformation</a:t>
            </a:r>
          </a:p>
        </p:txBody>
      </p:sp>
    </p:spTree>
    <p:extLst>
      <p:ext uri="{BB962C8B-B14F-4D97-AF65-F5344CB8AC3E}">
        <p14:creationId xmlns:p14="http://schemas.microsoft.com/office/powerpoint/2010/main" val="25044634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linear relationship, correlation is 0, but non-linear relationship can exist </a:t>
            </a:r>
          </a:p>
        </p:txBody>
      </p:sp>
    </p:spTree>
    <p:extLst>
      <p:ext uri="{BB962C8B-B14F-4D97-AF65-F5344CB8AC3E}">
        <p14:creationId xmlns:p14="http://schemas.microsoft.com/office/powerpoint/2010/main" val="26562676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Mutual information sometimes can be used as alternative to correlation particularly when there is a non-linear relationship is suspected. </a:t>
            </a:r>
          </a:p>
          <a:p>
            <a:endParaRPr lang="en-US" dirty="0"/>
          </a:p>
          <a:p>
            <a:r>
              <a:rPr lang="en-US" dirty="0"/>
              <a:t>Mutual information is a measure of how much information one set of values provides about another, given that the values come in pairs, i.e., height and weight. If they are independent, then the MI is 0. </a:t>
            </a:r>
          </a:p>
        </p:txBody>
      </p:sp>
    </p:spTree>
    <p:extLst>
      <p:ext uri="{BB962C8B-B14F-4D97-AF65-F5344CB8AC3E}">
        <p14:creationId xmlns:p14="http://schemas.microsoft.com/office/powerpoint/2010/main" val="4179367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xfrm>
            <a:off x="1262063" y="720725"/>
            <a:ext cx="4797425" cy="3598863"/>
          </a:xfrm>
          <a:ln/>
        </p:spPr>
      </p:sp>
      <p:sp>
        <p:nvSpPr>
          <p:cNvPr id="90115"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3997087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262063" y="720725"/>
            <a:ext cx="4797425" cy="3598863"/>
          </a:xfrm>
          <a:ln/>
        </p:spPr>
      </p:sp>
      <p:sp>
        <p:nvSpPr>
          <p:cNvPr id="91139"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3316482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xfrm>
            <a:off x="1262063" y="720725"/>
            <a:ext cx="4797425" cy="3598863"/>
          </a:xfrm>
          <a:ln/>
        </p:spPr>
      </p:sp>
      <p:sp>
        <p:nvSpPr>
          <p:cNvPr id="92163"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2037872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xfrm>
            <a:off x="1262063" y="720725"/>
            <a:ext cx="4797425" cy="3598863"/>
          </a:xfrm>
          <a:ln/>
        </p:spPr>
      </p:sp>
      <p:sp>
        <p:nvSpPr>
          <p:cNvPr id="94211"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2262335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xfrm>
            <a:off x="1262063" y="720725"/>
            <a:ext cx="4797425" cy="3598863"/>
          </a:xfrm>
          <a:ln/>
        </p:spPr>
      </p:sp>
      <p:sp>
        <p:nvSpPr>
          <p:cNvPr id="93187"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3595859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37443715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26442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5084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3688" y="152400"/>
            <a:ext cx="2085975" cy="6172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152400"/>
            <a:ext cx="6110288" cy="6172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79948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80400" cy="533400"/>
          </a:xfrm>
        </p:spPr>
        <p:txBody>
          <a:bodyPr/>
          <a:lstStyle/>
          <a:p>
            <a:r>
              <a:rPr lang="en-US"/>
              <a:t>Click to edit Master title style</a:t>
            </a:r>
          </a:p>
        </p:txBody>
      </p:sp>
      <p:sp>
        <p:nvSpPr>
          <p:cNvPr id="3" name="Text Placeholder 2"/>
          <p:cNvSpPr>
            <a:spLocks noGrp="1"/>
          </p:cNvSpPr>
          <p:nvPr>
            <p:ph type="body" sz="half" idx="1"/>
          </p:nvPr>
        </p:nvSpPr>
        <p:spPr>
          <a:xfrm>
            <a:off x="411163" y="1143000"/>
            <a:ext cx="408305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1143000"/>
            <a:ext cx="408305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3798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1852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7465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599334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11163" y="1143000"/>
            <a:ext cx="408305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1143000"/>
            <a:ext cx="408305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1799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9286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4977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1125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466639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152400"/>
            <a:ext cx="8280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b"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11163" y="1143000"/>
            <a:ext cx="83185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 Third Level</a:t>
            </a:r>
          </a:p>
        </p:txBody>
      </p:sp>
      <p:grpSp>
        <p:nvGrpSpPr>
          <p:cNvPr id="1028" name="Group 16"/>
          <p:cNvGrpSpPr>
            <a:grpSpLocks/>
          </p:cNvGrpSpPr>
          <p:nvPr userDrawn="1"/>
        </p:nvGrpSpPr>
        <p:grpSpPr bwMode="auto">
          <a:xfrm>
            <a:off x="304800" y="838200"/>
            <a:ext cx="8534400" cy="152400"/>
            <a:chOff x="264" y="788"/>
            <a:chExt cx="5232" cy="124"/>
          </a:xfrm>
        </p:grpSpPr>
        <p:sp>
          <p:nvSpPr>
            <p:cNvPr id="1030" name="Rectangle 17"/>
            <p:cNvSpPr>
              <a:spLocks noChangeArrowheads="1"/>
            </p:cNvSpPr>
            <p:nvPr/>
          </p:nvSpPr>
          <p:spPr bwMode="auto">
            <a:xfrm>
              <a:off x="264" y="788"/>
              <a:ext cx="5232" cy="61"/>
            </a:xfrm>
            <a:prstGeom prst="rect">
              <a:avLst/>
            </a:prstGeom>
            <a:gradFill rotWithShape="0">
              <a:gsLst>
                <a:gs pos="0">
                  <a:srgbClr val="0E9BBA"/>
                </a:gs>
                <a:gs pos="50000">
                  <a:srgbClr val="12C2E9"/>
                </a:gs>
                <a:gs pos="100000">
                  <a:srgbClr val="0E9BBA"/>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1031" name="Rectangle 18"/>
            <p:cNvSpPr>
              <a:spLocks noChangeArrowheads="1"/>
            </p:cNvSpPr>
            <p:nvPr/>
          </p:nvSpPr>
          <p:spPr bwMode="auto">
            <a:xfrm>
              <a:off x="264" y="881"/>
              <a:ext cx="5232" cy="31"/>
            </a:xfrm>
            <a:prstGeom prst="rect">
              <a:avLst/>
            </a:prstGeom>
            <a:gradFill rotWithShape="0">
              <a:gsLst>
                <a:gs pos="0">
                  <a:srgbClr val="B200B2"/>
                </a:gs>
                <a:gs pos="50000">
                  <a:srgbClr val="FF00FF"/>
                </a:gs>
                <a:gs pos="100000">
                  <a:srgbClr val="B200B2"/>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grpSp>
      <p:sp>
        <p:nvSpPr>
          <p:cNvPr id="1029" name="Text Box 10"/>
          <p:cNvSpPr txBox="1">
            <a:spLocks noChangeArrowheads="1"/>
          </p:cNvSpPr>
          <p:nvPr userDrawn="1"/>
        </p:nvSpPr>
        <p:spPr bwMode="auto">
          <a:xfrm>
            <a:off x="457200" y="6400800"/>
            <a:ext cx="12192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defRPr/>
            </a:pPr>
            <a:r>
              <a:rPr lang="en-US" dirty="0"/>
              <a:t>01/27/2021</a:t>
            </a:r>
          </a:p>
        </p:txBody>
      </p:sp>
      <p:sp>
        <p:nvSpPr>
          <p:cNvPr id="2" name="Rectangle 1"/>
          <p:cNvSpPr/>
          <p:nvPr userDrawn="1"/>
        </p:nvSpPr>
        <p:spPr>
          <a:xfrm>
            <a:off x="8454919" y="6400800"/>
            <a:ext cx="402674" cy="307777"/>
          </a:xfrm>
          <a:prstGeom prst="rect">
            <a:avLst/>
          </a:prstGeom>
        </p:spPr>
        <p:txBody>
          <a:bodyPr wrap="none">
            <a:spAutoFit/>
          </a:bodyPr>
          <a:lstStyle/>
          <a:p>
            <a:pPr>
              <a:spcBef>
                <a:spcPct val="50000"/>
              </a:spcBef>
              <a:defRPr/>
            </a:pPr>
            <a:fld id="{20C2B3EF-A58E-4072-B0B8-DA68EAC103CC}" type="slidenum">
              <a:rPr lang="en-US" smtClean="0"/>
              <a:pPr>
                <a:spcBef>
                  <a:spcPct val="50000"/>
                </a:spcBef>
                <a:defRPr/>
              </a:pPr>
              <a:t>‹#›</a:t>
            </a:fld>
            <a:endParaRPr lang="en-US" dirty="0"/>
          </a:p>
        </p:txBody>
      </p:sp>
      <p:sp>
        <p:nvSpPr>
          <p:cNvPr id="3" name="Rectangle 2"/>
          <p:cNvSpPr/>
          <p:nvPr userDrawn="1"/>
        </p:nvSpPr>
        <p:spPr>
          <a:xfrm>
            <a:off x="2514600" y="6334780"/>
            <a:ext cx="3733800" cy="523220"/>
          </a:xfrm>
          <a:prstGeom prst="rect">
            <a:avLst/>
          </a:prstGeom>
        </p:spPr>
        <p:txBody>
          <a:bodyPr wrap="square">
            <a:spAutoFit/>
          </a:bodyPr>
          <a:lstStyle/>
          <a:p>
            <a:pPr>
              <a:defRPr/>
            </a:pPr>
            <a:r>
              <a:rPr lang="en-US" dirty="0"/>
              <a:t>Introduction to Data Mining, 2nd Edition   Tan, Steinbach, </a:t>
            </a:r>
            <a:r>
              <a:rPr lang="en-US" dirty="0" err="1"/>
              <a:t>Karpatne</a:t>
            </a:r>
            <a:r>
              <a:rPr lang="en-US" dirty="0"/>
              <a:t>, Kumar</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p:txStyles>
    <p:titleStyle>
      <a:lvl1pPr algn="l" rtl="0" eaLnBrk="0" fontAlgn="base" hangingPunct="0">
        <a:lnSpc>
          <a:spcPts val="3600"/>
        </a:lnSpc>
        <a:spcBef>
          <a:spcPct val="0"/>
        </a:spcBef>
        <a:spcAft>
          <a:spcPct val="0"/>
        </a:spcAft>
        <a:defRPr sz="3200" b="1">
          <a:solidFill>
            <a:schemeClr val="tx1"/>
          </a:solidFill>
          <a:latin typeface="+mj-lt"/>
          <a:ea typeface="+mj-ea"/>
          <a:cs typeface="+mj-cs"/>
        </a:defRPr>
      </a:lvl1pPr>
      <a:lvl2pPr algn="l" rtl="0" eaLnBrk="0" fontAlgn="base" hangingPunct="0">
        <a:lnSpc>
          <a:spcPts val="3600"/>
        </a:lnSpc>
        <a:spcBef>
          <a:spcPct val="0"/>
        </a:spcBef>
        <a:spcAft>
          <a:spcPct val="0"/>
        </a:spcAft>
        <a:defRPr sz="3200" b="1">
          <a:solidFill>
            <a:schemeClr val="tx1"/>
          </a:solidFill>
          <a:latin typeface="Tahoma" pitchFamily="34" charset="0"/>
        </a:defRPr>
      </a:lvl2pPr>
      <a:lvl3pPr algn="l" rtl="0" eaLnBrk="0" fontAlgn="base" hangingPunct="0">
        <a:lnSpc>
          <a:spcPts val="3600"/>
        </a:lnSpc>
        <a:spcBef>
          <a:spcPct val="0"/>
        </a:spcBef>
        <a:spcAft>
          <a:spcPct val="0"/>
        </a:spcAft>
        <a:defRPr sz="3200" b="1">
          <a:solidFill>
            <a:schemeClr val="tx1"/>
          </a:solidFill>
          <a:latin typeface="Tahoma" pitchFamily="34" charset="0"/>
        </a:defRPr>
      </a:lvl3pPr>
      <a:lvl4pPr algn="l" rtl="0" eaLnBrk="0" fontAlgn="base" hangingPunct="0">
        <a:lnSpc>
          <a:spcPts val="3600"/>
        </a:lnSpc>
        <a:spcBef>
          <a:spcPct val="0"/>
        </a:spcBef>
        <a:spcAft>
          <a:spcPct val="0"/>
        </a:spcAft>
        <a:defRPr sz="3200" b="1">
          <a:solidFill>
            <a:schemeClr val="tx1"/>
          </a:solidFill>
          <a:latin typeface="Tahoma" pitchFamily="34" charset="0"/>
        </a:defRPr>
      </a:lvl4pPr>
      <a:lvl5pPr algn="l" rtl="0" eaLnBrk="0" fontAlgn="base" hangingPunct="0">
        <a:lnSpc>
          <a:spcPts val="3600"/>
        </a:lnSpc>
        <a:spcBef>
          <a:spcPct val="0"/>
        </a:spcBef>
        <a:spcAft>
          <a:spcPct val="0"/>
        </a:spcAft>
        <a:defRPr sz="3200" b="1">
          <a:solidFill>
            <a:schemeClr val="tx1"/>
          </a:solidFill>
          <a:latin typeface="Tahoma" pitchFamily="34" charset="0"/>
        </a:defRPr>
      </a:lvl5pPr>
      <a:lvl6pPr marL="457200" algn="l" rtl="0" eaLnBrk="0" fontAlgn="base" hangingPunct="0">
        <a:lnSpc>
          <a:spcPts val="3600"/>
        </a:lnSpc>
        <a:spcBef>
          <a:spcPct val="0"/>
        </a:spcBef>
        <a:spcAft>
          <a:spcPct val="0"/>
        </a:spcAft>
        <a:defRPr sz="3200" b="1">
          <a:solidFill>
            <a:schemeClr val="tx1"/>
          </a:solidFill>
          <a:latin typeface="Tahoma" pitchFamily="34" charset="0"/>
        </a:defRPr>
      </a:lvl6pPr>
      <a:lvl7pPr marL="914400" algn="l" rtl="0" eaLnBrk="0" fontAlgn="base" hangingPunct="0">
        <a:lnSpc>
          <a:spcPts val="3600"/>
        </a:lnSpc>
        <a:spcBef>
          <a:spcPct val="0"/>
        </a:spcBef>
        <a:spcAft>
          <a:spcPct val="0"/>
        </a:spcAft>
        <a:defRPr sz="3200" b="1">
          <a:solidFill>
            <a:schemeClr val="tx1"/>
          </a:solidFill>
          <a:latin typeface="Tahoma" pitchFamily="34" charset="0"/>
        </a:defRPr>
      </a:lvl7pPr>
      <a:lvl8pPr marL="1371600" algn="l" rtl="0" eaLnBrk="0" fontAlgn="base" hangingPunct="0">
        <a:lnSpc>
          <a:spcPts val="3600"/>
        </a:lnSpc>
        <a:spcBef>
          <a:spcPct val="0"/>
        </a:spcBef>
        <a:spcAft>
          <a:spcPct val="0"/>
        </a:spcAft>
        <a:defRPr sz="3200" b="1">
          <a:solidFill>
            <a:schemeClr val="tx1"/>
          </a:solidFill>
          <a:latin typeface="Tahoma" pitchFamily="34" charset="0"/>
        </a:defRPr>
      </a:lvl8pPr>
      <a:lvl9pPr marL="1828800" algn="l" rtl="0" eaLnBrk="0" fontAlgn="base" hangingPunct="0">
        <a:lnSpc>
          <a:spcPts val="3600"/>
        </a:lnSpc>
        <a:spcBef>
          <a:spcPct val="0"/>
        </a:spcBef>
        <a:spcAft>
          <a:spcPct val="0"/>
        </a:spcAft>
        <a:defRPr sz="3200" b="1">
          <a:solidFill>
            <a:schemeClr val="tx1"/>
          </a:solidFill>
          <a:latin typeface="Tahoma" pitchFamily="34" charset="0"/>
        </a:defRPr>
      </a:lvl9pPr>
    </p:titleStyle>
    <p:bodyStyle>
      <a:lvl1pPr marL="292100" indent="-292100" algn="l" rtl="0" eaLnBrk="0" fontAlgn="base" hangingPunct="0">
        <a:spcBef>
          <a:spcPct val="10000"/>
        </a:spcBef>
        <a:spcAft>
          <a:spcPts val="400"/>
        </a:spcAft>
        <a:buClr>
          <a:srgbClr val="0C7B9C"/>
        </a:buClr>
        <a:buSzPct val="75000"/>
        <a:buFont typeface="Monotype Sorts" charset="2"/>
        <a:buChar char="l"/>
        <a:defRPr sz="2800">
          <a:solidFill>
            <a:schemeClr val="tx1"/>
          </a:solidFill>
          <a:latin typeface="+mn-lt"/>
          <a:ea typeface="+mn-ea"/>
          <a:cs typeface="+mn-cs"/>
        </a:defRPr>
      </a:lvl1pPr>
      <a:lvl2pPr marL="800100" indent="-342900" algn="l" rtl="0" eaLnBrk="0" fontAlgn="base" hangingPunct="0">
        <a:spcBef>
          <a:spcPct val="10000"/>
        </a:spcBef>
        <a:spcAft>
          <a:spcPts val="400"/>
        </a:spcAft>
        <a:buClr>
          <a:srgbClr val="0C7B9C"/>
        </a:buClr>
        <a:buSzPct val="100000"/>
        <a:buFont typeface="Arial" pitchFamily="34" charset="0"/>
        <a:buChar char="–"/>
        <a:defRPr sz="2400">
          <a:solidFill>
            <a:schemeClr val="tx1"/>
          </a:solidFill>
          <a:latin typeface="+mn-lt"/>
        </a:defRPr>
      </a:lvl2pPr>
      <a:lvl3pPr marL="914400" algn="l" rtl="0" eaLnBrk="0" fontAlgn="base" hangingPunct="0">
        <a:spcBef>
          <a:spcPct val="10000"/>
        </a:spcBef>
        <a:spcAft>
          <a:spcPts val="400"/>
        </a:spcAft>
        <a:buClr>
          <a:srgbClr val="0C7B9C"/>
        </a:buClr>
        <a:buSzPct val="70000"/>
        <a:buFont typeface="Wingdings" pitchFamily="2" charset="2"/>
        <a:buChar char="u"/>
        <a:defRPr sz="20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2.xml"/><Relationship Id="rId4" Type="http://schemas.openxmlformats.org/officeDocument/2006/relationships/image" Target="../media/image85.jpeg"/></Relationships>
</file>

<file path=ppt/slides/_rels/slide103.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oleObject" Target="../embeddings/oleObject3.bin"/><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2" Type="http://schemas.openxmlformats.org/officeDocument/2006/relationships/image" Target="../media/image86.w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oleObject" Target="../embeddings/oleObject4.bin"/><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wmf"/></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w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w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image" Target="../media/image11.w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oleObject" Target="../embeddings/oleObject10.bin"/><Relationship Id="rId5" Type="http://schemas.openxmlformats.org/officeDocument/2006/relationships/image" Target="../media/image10.wmf"/><Relationship Id="rId4" Type="http://schemas.openxmlformats.org/officeDocument/2006/relationships/image" Target="../media/image9.wmf"/></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wmf"/></Relationships>
</file>

<file path=ppt/slides/_rels/slide26.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wmf"/></Relationships>
</file>

<file path=ppt/slides/_rels/slide4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oleObject" Target="../embeddings/oleObject13.bin"/><Relationship Id="rId1" Type="http://schemas.openxmlformats.org/officeDocument/2006/relationships/slideLayout" Target="../slideLayouts/slideLayout2.xml"/><Relationship Id="rId5" Type="http://schemas.openxmlformats.org/officeDocument/2006/relationships/image" Target="../media/image29.emf"/><Relationship Id="rId4" Type="http://schemas.openxmlformats.org/officeDocument/2006/relationships/oleObject" Target="../embeddings/oleObject14.bin"/></Relationships>
</file>

<file path=ppt/slides/_rels/slide4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customXml" Target="../ink/ink2.xm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image" Target="../media/image38.emf"/></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image" Target="../media/image54.jpeg"/><Relationship Id="rId1" Type="http://schemas.openxmlformats.org/officeDocument/2006/relationships/slideLayout" Target="../slideLayouts/slideLayout8.xml"/><Relationship Id="rId4" Type="http://schemas.openxmlformats.org/officeDocument/2006/relationships/image" Target="../media/image55.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wmf"/></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image" Target="../media/image56.jpeg"/><Relationship Id="rId1" Type="http://schemas.openxmlformats.org/officeDocument/2006/relationships/slideLayout" Target="../slideLayouts/slideLayout8.xml"/><Relationship Id="rId4" Type="http://schemas.openxmlformats.org/officeDocument/2006/relationships/image" Target="../media/image57.emf"/></Relationships>
</file>

<file path=ppt/slides/_rels/slide7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69.wmf"/><Relationship Id="rId7" Type="http://schemas.openxmlformats.org/officeDocument/2006/relationships/image" Target="../media/image71.emf"/><Relationship Id="rId2" Type="http://schemas.openxmlformats.org/officeDocument/2006/relationships/oleObject" Target="../embeddings/oleObject17.bin"/><Relationship Id="rId1" Type="http://schemas.openxmlformats.org/officeDocument/2006/relationships/slideLayout" Target="../slideLayouts/slideLayout2.xml"/><Relationship Id="rId6" Type="http://schemas.openxmlformats.org/officeDocument/2006/relationships/oleObject" Target="../embeddings/oleObject19.bin"/><Relationship Id="rId5" Type="http://schemas.openxmlformats.org/officeDocument/2006/relationships/image" Target="../media/image70.emf"/><Relationship Id="rId4" Type="http://schemas.openxmlformats.org/officeDocument/2006/relationships/oleObject" Target="../embeddings/oleObject18.bin"/></Relationships>
</file>

<file path=ppt/slides/_rels/slide8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image" Target="../media/image73.emf"/><Relationship Id="rId7" Type="http://schemas.openxmlformats.org/officeDocument/2006/relationships/image" Target="../media/image75.emf"/><Relationship Id="rId2" Type="http://schemas.openxmlformats.org/officeDocument/2006/relationships/oleObject" Target="../embeddings/oleObject20.bin"/><Relationship Id="rId1" Type="http://schemas.openxmlformats.org/officeDocument/2006/relationships/slideLayout" Target="../slideLayouts/slideLayout2.xml"/><Relationship Id="rId6" Type="http://schemas.openxmlformats.org/officeDocument/2006/relationships/oleObject" Target="../embeddings/oleObject22.bin"/><Relationship Id="rId5" Type="http://schemas.openxmlformats.org/officeDocument/2006/relationships/image" Target="../media/image74.emf"/><Relationship Id="rId4" Type="http://schemas.openxmlformats.org/officeDocument/2006/relationships/oleObject" Target="../embeddings/oleObject21.bin"/><Relationship Id="rId9" Type="http://schemas.openxmlformats.org/officeDocument/2006/relationships/image" Target="../media/image76.emf"/></Relationships>
</file>

<file path=ppt/slides/_rels/slide8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oleObject" Target="../embeddings/oleObject24.bin"/><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63" Type="http://schemas.openxmlformats.org/officeDocument/2006/relationships/image" Target="../media/image74.png"/><Relationship Id="rId2" Type="http://schemas.openxmlformats.org/officeDocument/2006/relationships/customXml" Target="../ink/ink3.xml"/><Relationship Id="rId1" Type="http://schemas.openxmlformats.org/officeDocument/2006/relationships/slideLayout" Target="../slideLayouts/slideLayout2.xml"/><Relationship Id="rId65" Type="http://schemas.openxmlformats.org/officeDocument/2006/relationships/image" Target="../media/image75.png"/><Relationship Id="rId64" Type="http://schemas.openxmlformats.org/officeDocument/2006/relationships/customXml" Target="../ink/ink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image" Target="../media/image790.png"/><Relationship Id="rId13" Type="http://schemas.openxmlformats.org/officeDocument/2006/relationships/customXml" Target="../ink/ink10.xml"/><Relationship Id="rId18" Type="http://schemas.openxmlformats.org/officeDocument/2006/relationships/image" Target="../media/image84.png"/><Relationship Id="rId3" Type="http://schemas.openxmlformats.org/officeDocument/2006/relationships/customXml" Target="../ink/ink5.xml"/><Relationship Id="rId7" Type="http://schemas.openxmlformats.org/officeDocument/2006/relationships/customXml" Target="../ink/ink7.xml"/><Relationship Id="rId12" Type="http://schemas.openxmlformats.org/officeDocument/2006/relationships/image" Target="../media/image810.png"/><Relationship Id="rId17" Type="http://schemas.openxmlformats.org/officeDocument/2006/relationships/customXml" Target="../ink/ink12.xml"/><Relationship Id="rId2" Type="http://schemas.openxmlformats.org/officeDocument/2006/relationships/image" Target="../media/image80.png"/><Relationship Id="rId16" Type="http://schemas.openxmlformats.org/officeDocument/2006/relationships/image" Target="../media/image83.png"/><Relationship Id="rId20"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780.png"/><Relationship Id="rId11" Type="http://schemas.openxmlformats.org/officeDocument/2006/relationships/customXml" Target="../ink/ink9.xml"/><Relationship Id="rId5" Type="http://schemas.openxmlformats.org/officeDocument/2006/relationships/customXml" Target="../ink/ink6.xml"/><Relationship Id="rId15" Type="http://schemas.openxmlformats.org/officeDocument/2006/relationships/customXml" Target="../ink/ink11.xml"/><Relationship Id="rId10" Type="http://schemas.openxmlformats.org/officeDocument/2006/relationships/image" Target="../media/image800.png"/><Relationship Id="rId19" Type="http://schemas.openxmlformats.org/officeDocument/2006/relationships/customXml" Target="../ink/ink13.xml"/><Relationship Id="rId4" Type="http://schemas.openxmlformats.org/officeDocument/2006/relationships/image" Target="../media/image770.png"/><Relationship Id="rId9" Type="http://schemas.openxmlformats.org/officeDocument/2006/relationships/customXml" Target="../ink/ink8.xml"/><Relationship Id="rId14" Type="http://schemas.openxmlformats.org/officeDocument/2006/relationships/image" Target="../media/image82.png"/></Relationships>
</file>

<file path=ppt/slides/_rels/slide9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oleObject" Target="../embeddings/oleObject25.bin"/><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ChangeArrowheads="1"/>
          </p:cNvSpPr>
          <p:nvPr/>
        </p:nvSpPr>
        <p:spPr bwMode="auto">
          <a:xfrm>
            <a:off x="381000" y="2887335"/>
            <a:ext cx="81534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endParaRPr lang="en-US" sz="1600" b="0" dirty="0">
              <a:solidFill>
                <a:srgbClr val="0000FF"/>
              </a:solidFill>
            </a:endParaRPr>
          </a:p>
          <a:p>
            <a:pPr algn="ctr"/>
            <a:r>
              <a:rPr lang="en-US" sz="3600" dirty="0"/>
              <a:t>Data Mining: Data</a:t>
            </a:r>
            <a:endParaRPr lang="en-US" sz="1600" b="0" dirty="0">
              <a:solidFill>
                <a:srgbClr val="0000FF"/>
              </a:solidFill>
            </a:endParaRPr>
          </a:p>
          <a:p>
            <a:pPr algn="ctr"/>
            <a:endParaRPr lang="en-US" sz="1600" b="0" dirty="0"/>
          </a:p>
          <a:p>
            <a:pPr algn="ctr"/>
            <a:endParaRPr lang="en-US" sz="1600" b="0" dirty="0"/>
          </a:p>
          <a:p>
            <a:pPr algn="ctr"/>
            <a:endParaRPr lang="en-US" sz="1600" b="0" dirty="0"/>
          </a:p>
          <a:p>
            <a:endParaRPr lang="en-US" sz="2000" b="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t>Difference Between Ratio and Interval </a:t>
            </a:r>
          </a:p>
        </p:txBody>
      </p:sp>
      <p:sp>
        <p:nvSpPr>
          <p:cNvPr id="9219" name="Rectangle 3"/>
          <p:cNvSpPr>
            <a:spLocks noGrp="1" noChangeArrowheads="1"/>
          </p:cNvSpPr>
          <p:nvPr>
            <p:ph type="body" idx="1"/>
          </p:nvPr>
        </p:nvSpPr>
        <p:spPr>
          <a:xfrm>
            <a:off x="411163" y="1066800"/>
            <a:ext cx="8318500" cy="5181600"/>
          </a:xfrm>
        </p:spPr>
        <p:txBody>
          <a:bodyPr/>
          <a:lstStyle/>
          <a:p>
            <a:r>
              <a:rPr lang="en-US" dirty="0"/>
              <a:t>Is it physically meaningful to say that a temperature of 10 </a:t>
            </a:r>
            <a:r>
              <a:rPr lang="en-US" dirty="0">
                <a:latin typeface="Sylfaen" pitchFamily="18" charset="0"/>
              </a:rPr>
              <a:t>°</a:t>
            </a:r>
            <a:r>
              <a:rPr lang="en-US" dirty="0"/>
              <a:t> is twice that of 5</a:t>
            </a:r>
            <a:r>
              <a:rPr lang="en-US" dirty="0">
                <a:latin typeface="Sylfaen" pitchFamily="18" charset="0"/>
              </a:rPr>
              <a:t>° </a:t>
            </a:r>
            <a:r>
              <a:rPr lang="en-US" dirty="0"/>
              <a:t>on </a:t>
            </a:r>
          </a:p>
          <a:p>
            <a:pPr lvl="1"/>
            <a:r>
              <a:rPr lang="en-US" dirty="0"/>
              <a:t>the Celsius scale?</a:t>
            </a:r>
          </a:p>
          <a:p>
            <a:pPr lvl="1"/>
            <a:r>
              <a:rPr lang="en-US" dirty="0"/>
              <a:t>the Fahrenheit scale?</a:t>
            </a:r>
          </a:p>
          <a:p>
            <a:pPr lvl="1"/>
            <a:r>
              <a:rPr lang="en-US" dirty="0"/>
              <a:t>the Kelvin scale?</a:t>
            </a:r>
          </a:p>
          <a:p>
            <a:pPr lvl="1"/>
            <a:endParaRPr lang="en-US" dirty="0"/>
          </a:p>
          <a:p>
            <a:r>
              <a:rPr lang="en-US" dirty="0"/>
              <a:t>Consider measuring the height above average</a:t>
            </a:r>
          </a:p>
          <a:p>
            <a:pPr lvl="1"/>
            <a:r>
              <a:rPr lang="en-US" dirty="0"/>
              <a:t>If Bill’s height is three inches above average and Bob’s height is six inches above average, then would we say that Bob is twice as tall as Bill?</a:t>
            </a:r>
          </a:p>
          <a:p>
            <a:pPr lvl="1"/>
            <a:r>
              <a:rPr lang="en-US" dirty="0"/>
              <a:t>Is this situation analogous to that of temperature?</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Proximity Measures</a:t>
            </a:r>
          </a:p>
        </p:txBody>
      </p:sp>
      <p:sp>
        <p:nvSpPr>
          <p:cNvPr id="3" name="Content Placeholder 2"/>
          <p:cNvSpPr>
            <a:spLocks noGrp="1"/>
          </p:cNvSpPr>
          <p:nvPr>
            <p:ph idx="1"/>
          </p:nvPr>
        </p:nvSpPr>
        <p:spPr/>
        <p:txBody>
          <a:bodyPr>
            <a:normAutofit fontScale="92500" lnSpcReduction="10000"/>
          </a:bodyPr>
          <a:lstStyle/>
          <a:p>
            <a:r>
              <a:rPr lang="en-US" dirty="0"/>
              <a:t>Domain of application</a:t>
            </a:r>
          </a:p>
          <a:p>
            <a:pPr lvl="1"/>
            <a:r>
              <a:rPr lang="en-US" dirty="0"/>
              <a:t>Similarity measures tend to be specific to the type of attribute and data </a:t>
            </a:r>
          </a:p>
          <a:p>
            <a:pPr lvl="1"/>
            <a:r>
              <a:rPr lang="en-US" dirty="0"/>
              <a:t>Record data, images, graphs, sequences, 3D-protein structure, etc. tend to have different measures</a:t>
            </a:r>
          </a:p>
          <a:p>
            <a:r>
              <a:rPr lang="en-US" dirty="0"/>
              <a:t>However, one can talk about various properties that you would like a proximity measure to have</a:t>
            </a:r>
          </a:p>
          <a:p>
            <a:pPr lvl="1"/>
            <a:r>
              <a:rPr lang="en-US" dirty="0"/>
              <a:t>Symmetry is a common one</a:t>
            </a:r>
          </a:p>
          <a:p>
            <a:pPr lvl="1"/>
            <a:r>
              <a:rPr lang="en-US" dirty="0"/>
              <a:t>Tolerance to noise and outliers is another</a:t>
            </a:r>
          </a:p>
          <a:p>
            <a:pPr lvl="1"/>
            <a:r>
              <a:rPr lang="en-US" dirty="0"/>
              <a:t>Ability to find more types of patterns? </a:t>
            </a:r>
          </a:p>
          <a:p>
            <a:pPr lvl="1"/>
            <a:r>
              <a:rPr lang="en-US" dirty="0"/>
              <a:t>Many others possible</a:t>
            </a:r>
          </a:p>
          <a:p>
            <a:r>
              <a:rPr lang="en-US" dirty="0"/>
              <a:t>The measure must be applicable to the data and produce results that agree with domain knowledge</a:t>
            </a:r>
          </a:p>
          <a:p>
            <a:pPr lvl="1"/>
            <a:endParaRPr lang="en-US" dirty="0"/>
          </a:p>
        </p:txBody>
      </p:sp>
    </p:spTree>
    <p:extLst>
      <p:ext uri="{BB962C8B-B14F-4D97-AF65-F5344CB8AC3E}">
        <p14:creationId xmlns:p14="http://schemas.microsoft.com/office/powerpoint/2010/main" val="83533103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Based Measures</a:t>
            </a:r>
          </a:p>
        </p:txBody>
      </p:sp>
      <p:sp>
        <p:nvSpPr>
          <p:cNvPr id="3" name="Content Placeholder 2"/>
          <p:cNvSpPr>
            <a:spLocks noGrp="1"/>
          </p:cNvSpPr>
          <p:nvPr>
            <p:ph idx="1"/>
          </p:nvPr>
        </p:nvSpPr>
        <p:spPr/>
        <p:txBody>
          <a:bodyPr/>
          <a:lstStyle/>
          <a:p>
            <a:r>
              <a:rPr lang="en-US" dirty="0"/>
              <a:t>Information theory is a well-developed and fundamental discipline with broad applications</a:t>
            </a:r>
          </a:p>
          <a:p>
            <a:endParaRPr lang="en-US" dirty="0"/>
          </a:p>
          <a:p>
            <a:r>
              <a:rPr lang="en-US" dirty="0"/>
              <a:t>Some similarity measures are based on information theory </a:t>
            </a:r>
          </a:p>
          <a:p>
            <a:pPr lvl="1"/>
            <a:r>
              <a:rPr lang="en-US" dirty="0"/>
              <a:t>Mutual information in various versions</a:t>
            </a:r>
          </a:p>
          <a:p>
            <a:pPr lvl="1"/>
            <a:r>
              <a:rPr lang="en-US" dirty="0"/>
              <a:t>Maximal Information Coefficient (MIC) and related measures</a:t>
            </a:r>
          </a:p>
          <a:p>
            <a:pPr lvl="1"/>
            <a:r>
              <a:rPr lang="en-US" dirty="0"/>
              <a:t>General and can handle non-linear relationships</a:t>
            </a:r>
          </a:p>
          <a:p>
            <a:pPr lvl="1"/>
            <a:r>
              <a:rPr lang="en-US" dirty="0"/>
              <a:t>Can be complicated and time intensive to compute</a:t>
            </a:r>
          </a:p>
        </p:txBody>
      </p:sp>
    </p:spTree>
    <p:extLst>
      <p:ext uri="{BB962C8B-B14F-4D97-AF65-F5344CB8AC3E}">
        <p14:creationId xmlns:p14="http://schemas.microsoft.com/office/powerpoint/2010/main" val="40535393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and Probability</a:t>
            </a:r>
          </a:p>
        </p:txBody>
      </p:sp>
      <p:sp>
        <p:nvSpPr>
          <p:cNvPr id="3" name="Content Placeholder 2"/>
          <p:cNvSpPr>
            <a:spLocks noGrp="1"/>
          </p:cNvSpPr>
          <p:nvPr>
            <p:ph idx="1"/>
          </p:nvPr>
        </p:nvSpPr>
        <p:spPr/>
        <p:txBody>
          <a:bodyPr>
            <a:normAutofit fontScale="92500"/>
          </a:bodyPr>
          <a:lstStyle/>
          <a:p>
            <a:r>
              <a:rPr lang="en-US" dirty="0"/>
              <a:t>Information relates to possible outcomes of an event </a:t>
            </a:r>
          </a:p>
          <a:p>
            <a:pPr lvl="1"/>
            <a:r>
              <a:rPr lang="en-US" dirty="0"/>
              <a:t>transmission of a message, flip of a coin, or measurement of a piece of data </a:t>
            </a:r>
            <a:br>
              <a:rPr lang="en-US" dirty="0"/>
            </a:br>
            <a:endParaRPr lang="en-US" dirty="0"/>
          </a:p>
          <a:p>
            <a:r>
              <a:rPr lang="en-US" dirty="0"/>
              <a:t>The more certain an outcome, the less information that it contains and vice-versa</a:t>
            </a:r>
          </a:p>
          <a:p>
            <a:pPr lvl="1"/>
            <a:r>
              <a:rPr lang="en-US" dirty="0"/>
              <a:t>For example, if a coin has two heads, then an outcome of heads provides no information</a:t>
            </a:r>
          </a:p>
          <a:p>
            <a:pPr lvl="1"/>
            <a:r>
              <a:rPr lang="en-US" dirty="0"/>
              <a:t>More quantitatively, the information is related to the probability of an outcome</a:t>
            </a:r>
          </a:p>
          <a:p>
            <a:pPr marL="1147763" lvl="2" indent="-233363"/>
            <a:r>
              <a:rPr lang="en-US" dirty="0">
                <a:solidFill>
                  <a:srgbClr val="FF0000"/>
                </a:solidFill>
              </a:rPr>
              <a:t>The smaller the probability of an outcome, the more information it provides and vice-versa</a:t>
            </a:r>
          </a:p>
          <a:p>
            <a:pPr lvl="1"/>
            <a:r>
              <a:rPr lang="en-US" dirty="0"/>
              <a:t>Entropy is the commonly used measure</a:t>
            </a:r>
          </a:p>
          <a:p>
            <a:endParaRPr lang="en-US" dirty="0"/>
          </a:p>
          <a:p>
            <a:pPr lvl="1"/>
            <a:endParaRPr lang="en-US" dirty="0"/>
          </a:p>
          <a:p>
            <a:pPr lvl="1"/>
            <a:endParaRPr lang="en-US" dirty="0"/>
          </a:p>
          <a:p>
            <a:endParaRPr lang="en-US" i="1" dirty="0"/>
          </a:p>
          <a:p>
            <a:endParaRPr lang="en-US" i="1" dirty="0"/>
          </a:p>
          <a:p>
            <a:endParaRPr lang="en-US" i="1" dirty="0"/>
          </a:p>
          <a:p>
            <a:pPr marL="0" indent="0">
              <a:buNone/>
            </a:pPr>
            <a:endParaRPr lang="en-US" dirty="0"/>
          </a:p>
          <a:p>
            <a:endParaRPr lang="en-US" dirty="0"/>
          </a:p>
        </p:txBody>
      </p:sp>
      <p:grpSp>
        <p:nvGrpSpPr>
          <p:cNvPr id="4" name="Group 3"/>
          <p:cNvGrpSpPr>
            <a:grpSpLocks noChangeAspect="1"/>
          </p:cNvGrpSpPr>
          <p:nvPr/>
        </p:nvGrpSpPr>
        <p:grpSpPr>
          <a:xfrm>
            <a:off x="4934001" y="2133600"/>
            <a:ext cx="1371600" cy="685800"/>
            <a:chOff x="2514600" y="2895600"/>
            <a:chExt cx="3810000" cy="1905000"/>
          </a:xfrm>
        </p:grpSpPr>
        <p:pic>
          <p:nvPicPr>
            <p:cNvPr id="87044" name="Picture 4" descr="2012 Lincoln One-Cent Obvers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4600" y="289560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87046" name="Picture 6" descr="2012 Lincoln One-Cent Revers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19600" y="2895600"/>
              <a:ext cx="1905000" cy="1905000"/>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83020" y="2133600"/>
            <a:ext cx="912572" cy="685800"/>
          </a:xfrm>
          <a:prstGeom prst="rect">
            <a:avLst/>
          </a:prstGeom>
        </p:spPr>
      </p:pic>
    </p:spTree>
    <p:extLst>
      <p:ext uri="{BB962C8B-B14F-4D97-AF65-F5344CB8AC3E}">
        <p14:creationId xmlns:p14="http://schemas.microsoft.com/office/powerpoint/2010/main" val="152475006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Entropy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dirty="0"/>
                  <a:t>For </a:t>
                </a:r>
              </a:p>
              <a:p>
                <a:pPr lvl="1"/>
                <a:r>
                  <a:rPr lang="en-US" dirty="0"/>
                  <a:t>a variable (event), </a:t>
                </a:r>
                <a:r>
                  <a:rPr lang="en-US" i="1" dirty="0">
                    <a:latin typeface="Times New Roman" pitchFamily="18" charset="0"/>
                    <a:cs typeface="Times New Roman" pitchFamily="18" charset="0"/>
                  </a:rPr>
                  <a:t>X</a:t>
                </a:r>
                <a:r>
                  <a:rPr lang="en-US" dirty="0"/>
                  <a:t>, </a:t>
                </a:r>
              </a:p>
              <a:p>
                <a:pPr lvl="1"/>
                <a:r>
                  <a:rPr lang="en-US" dirty="0"/>
                  <a:t>with </a:t>
                </a:r>
                <a:r>
                  <a:rPr lang="en-US" i="1" dirty="0">
                    <a:latin typeface="Times New Roman" pitchFamily="18" charset="0"/>
                    <a:ea typeface="Cambria Math" pitchFamily="18" charset="0"/>
                    <a:cs typeface="Times New Roman" pitchFamily="18" charset="0"/>
                  </a:rPr>
                  <a:t>n</a:t>
                </a:r>
                <a:r>
                  <a:rPr lang="en-US" dirty="0"/>
                  <a:t> possible values (outcomes), </a:t>
                </a:r>
                <a:r>
                  <a:rPr lang="en-US" i="1" dirty="0">
                    <a:latin typeface="Times New Roman" pitchFamily="18" charset="0"/>
                    <a:ea typeface="Cambria Math" pitchFamily="18" charset="0"/>
                    <a:cs typeface="Times New Roman" pitchFamily="18" charset="0"/>
                  </a:rPr>
                  <a:t>x</a:t>
                </a:r>
                <a:r>
                  <a:rPr lang="en-US" i="1" baseline="-25000" dirty="0">
                    <a:latin typeface="Times New Roman" pitchFamily="18" charset="0"/>
                    <a:ea typeface="Cambria Math" pitchFamily="18" charset="0"/>
                    <a:cs typeface="Times New Roman" pitchFamily="18" charset="0"/>
                  </a:rPr>
                  <a:t>1</a:t>
                </a:r>
                <a:r>
                  <a:rPr lang="en-US" i="1" dirty="0">
                    <a:latin typeface="Times New Roman" pitchFamily="18" charset="0"/>
                    <a:ea typeface="Cambria Math" pitchFamily="18" charset="0"/>
                    <a:cs typeface="Times New Roman" pitchFamily="18" charset="0"/>
                  </a:rPr>
                  <a:t>, x</a:t>
                </a:r>
                <a:r>
                  <a:rPr lang="en-US" i="1" baseline="-25000" dirty="0">
                    <a:latin typeface="Times New Roman" pitchFamily="18" charset="0"/>
                    <a:ea typeface="Cambria Math" pitchFamily="18" charset="0"/>
                    <a:cs typeface="Times New Roman" pitchFamily="18" charset="0"/>
                  </a:rPr>
                  <a:t>2</a:t>
                </a:r>
                <a:r>
                  <a:rPr lang="en-US" i="1" dirty="0">
                    <a:latin typeface="Times New Roman" pitchFamily="18" charset="0"/>
                    <a:ea typeface="Cambria Math" pitchFamily="18" charset="0"/>
                    <a:cs typeface="Times New Roman" pitchFamily="18" charset="0"/>
                  </a:rPr>
                  <a:t> …, </a:t>
                </a:r>
                <a:r>
                  <a:rPr lang="en-US" i="1" dirty="0" err="1">
                    <a:latin typeface="Times New Roman" pitchFamily="18" charset="0"/>
                    <a:ea typeface="Cambria Math" pitchFamily="18" charset="0"/>
                    <a:cs typeface="Times New Roman" pitchFamily="18" charset="0"/>
                  </a:rPr>
                  <a:t>x</a:t>
                </a:r>
                <a:r>
                  <a:rPr lang="en-US" i="1" baseline="-25000" dirty="0" err="1">
                    <a:latin typeface="Times New Roman" pitchFamily="18" charset="0"/>
                    <a:ea typeface="Cambria Math" pitchFamily="18" charset="0"/>
                    <a:cs typeface="Times New Roman" pitchFamily="18" charset="0"/>
                  </a:rPr>
                  <a:t>n</a:t>
                </a:r>
                <a:r>
                  <a:rPr lang="en-US" i="1" baseline="-25000" dirty="0">
                    <a:latin typeface="Times New Roman" pitchFamily="18" charset="0"/>
                    <a:ea typeface="Cambria Math" pitchFamily="18" charset="0"/>
                    <a:cs typeface="Times New Roman" pitchFamily="18" charset="0"/>
                  </a:rPr>
                  <a:t> </a:t>
                </a:r>
              </a:p>
              <a:p>
                <a:pPr lvl="1"/>
                <a:r>
                  <a:rPr lang="en-US" dirty="0"/>
                  <a:t>each outcome having probability, </a:t>
                </a:r>
                <a:r>
                  <a:rPr lang="en-US" i="1" dirty="0">
                    <a:latin typeface="Times New Roman" pitchFamily="18" charset="0"/>
                    <a:ea typeface="Cambria Math" pitchFamily="18" charset="0"/>
                    <a:cs typeface="Times New Roman" pitchFamily="18" charset="0"/>
                  </a:rPr>
                  <a:t>p</a:t>
                </a:r>
                <a:r>
                  <a:rPr lang="en-US" i="1" baseline="-25000" dirty="0">
                    <a:latin typeface="Times New Roman" pitchFamily="18" charset="0"/>
                    <a:ea typeface="Cambria Math" pitchFamily="18" charset="0"/>
                    <a:cs typeface="Times New Roman" pitchFamily="18" charset="0"/>
                  </a:rPr>
                  <a:t>1</a:t>
                </a:r>
                <a:r>
                  <a:rPr lang="en-US" i="1" dirty="0">
                    <a:latin typeface="Times New Roman" pitchFamily="18" charset="0"/>
                    <a:ea typeface="Cambria Math" pitchFamily="18" charset="0"/>
                    <a:cs typeface="Times New Roman" pitchFamily="18" charset="0"/>
                  </a:rPr>
                  <a:t>, p</a:t>
                </a:r>
                <a:r>
                  <a:rPr lang="en-US" i="1" baseline="-25000" dirty="0">
                    <a:latin typeface="Times New Roman" pitchFamily="18" charset="0"/>
                    <a:ea typeface="Cambria Math" pitchFamily="18" charset="0"/>
                    <a:cs typeface="Times New Roman" pitchFamily="18" charset="0"/>
                  </a:rPr>
                  <a:t>2</a:t>
                </a:r>
                <a:r>
                  <a:rPr lang="en-US" i="1" dirty="0">
                    <a:latin typeface="Times New Roman" pitchFamily="18" charset="0"/>
                    <a:ea typeface="Cambria Math" pitchFamily="18" charset="0"/>
                    <a:cs typeface="Times New Roman" pitchFamily="18" charset="0"/>
                  </a:rPr>
                  <a:t> …, </a:t>
                </a:r>
                <a:r>
                  <a:rPr lang="en-US" i="1" dirty="0" err="1">
                    <a:latin typeface="Times New Roman" pitchFamily="18" charset="0"/>
                    <a:ea typeface="Cambria Math" pitchFamily="18" charset="0"/>
                    <a:cs typeface="Times New Roman" pitchFamily="18" charset="0"/>
                  </a:rPr>
                  <a:t>p</a:t>
                </a:r>
                <a:r>
                  <a:rPr lang="en-US" i="1" baseline="-25000" dirty="0" err="1">
                    <a:latin typeface="Times New Roman" pitchFamily="18" charset="0"/>
                    <a:ea typeface="Cambria Math" pitchFamily="18" charset="0"/>
                    <a:cs typeface="Times New Roman" pitchFamily="18" charset="0"/>
                  </a:rPr>
                  <a:t>n</a:t>
                </a:r>
                <a:r>
                  <a:rPr lang="en-US" i="1" baseline="-25000" dirty="0">
                    <a:latin typeface="Times New Roman" pitchFamily="18" charset="0"/>
                    <a:ea typeface="Cambria Math" pitchFamily="18" charset="0"/>
                    <a:cs typeface="Times New Roman" pitchFamily="18" charset="0"/>
                  </a:rPr>
                  <a:t> </a:t>
                </a:r>
                <a:r>
                  <a:rPr lang="en-US" dirty="0"/>
                  <a:t>  </a:t>
                </a:r>
              </a:p>
              <a:p>
                <a:pPr lvl="1"/>
                <a:r>
                  <a:rPr lang="en-US" dirty="0"/>
                  <a:t>the entropy of </a:t>
                </a:r>
                <a:r>
                  <a:rPr lang="en-US" i="1" dirty="0">
                    <a:latin typeface="Times New Roman" pitchFamily="18" charset="0"/>
                    <a:cs typeface="Times New Roman" pitchFamily="18" charset="0"/>
                  </a:rPr>
                  <a:t>X </a:t>
                </a:r>
                <a:r>
                  <a:rPr lang="en-US" dirty="0"/>
                  <a:t>, </a:t>
                </a:r>
                <a:r>
                  <a:rPr lang="en-US" i="1" dirty="0">
                    <a:latin typeface="Times New Roman" pitchFamily="18" charset="0"/>
                    <a:cs typeface="Times New Roman" pitchFamily="18" charset="0"/>
                  </a:rPr>
                  <a:t>H(X)</a:t>
                </a:r>
                <a:r>
                  <a:rPr lang="en-US" dirty="0"/>
                  <a:t>, is given by</a:t>
                </a:r>
                <a:endParaRPr lang="en-US" i="1" baseline="-25000" dirty="0">
                  <a:latin typeface="Times New Roman" pitchFamily="18" charset="0"/>
                  <a:ea typeface="Cambria Math"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a:rPr>
                        <m:t>𝐻</m:t>
                      </m:r>
                      <m:d>
                        <m:dPr>
                          <m:ctrlPr>
                            <a:rPr lang="en-US" b="0" i="1" smtClean="0">
                              <a:latin typeface="Cambria Math" panose="02040503050406030204" pitchFamily="18" charset="0"/>
                            </a:rPr>
                          </m:ctrlPr>
                        </m:dPr>
                        <m:e>
                          <m:r>
                            <a:rPr lang="en-US" b="0" i="1" smtClean="0">
                              <a:latin typeface="Cambria Math"/>
                            </a:rPr>
                            <m:t>𝑋</m:t>
                          </m:r>
                        </m:e>
                      </m:d>
                      <m:r>
                        <a:rPr lang="en-US" b="0" i="1" smtClean="0">
                          <a:latin typeface="Cambria Math"/>
                        </a:rPr>
                        <m:t>=−</m:t>
                      </m:r>
                      <m:nary>
                        <m:naryPr>
                          <m:chr m:val="∑"/>
                          <m:ctrlPr>
                            <a:rPr lang="en-US" b="0" i="1" smtClean="0">
                              <a:latin typeface="Cambria Math" panose="02040503050406030204" pitchFamily="18" charset="0"/>
                            </a:rPr>
                          </m:ctrlPr>
                        </m:naryPr>
                        <m:sub>
                          <m:r>
                            <m:rPr>
                              <m:brk m:alnAt="23"/>
                            </m:rPr>
                            <a:rPr lang="en-US" b="0" i="1" smtClean="0">
                              <a:latin typeface="Cambria Math"/>
                            </a:rPr>
                            <m:t>𝑖</m:t>
                          </m:r>
                          <m:r>
                            <a:rPr lang="en-US" b="0" i="1" smtClean="0">
                              <a:latin typeface="Cambria Math"/>
                            </a:rPr>
                            <m:t>=1</m:t>
                          </m:r>
                        </m:sub>
                        <m:sup>
                          <m:r>
                            <a:rPr lang="en-US" b="0" i="1" smtClean="0">
                              <a:latin typeface="Cambria Math"/>
                            </a:rPr>
                            <m:t>𝑛</m:t>
                          </m:r>
                        </m:sup>
                        <m:e>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a:rPr>
                                        <m:t>𝑝</m:t>
                                      </m:r>
                                    </m:e>
                                    <m:sub>
                                      <m:r>
                                        <a:rPr lang="en-US" b="0" i="1" smtClean="0">
                                          <a:latin typeface="Cambria Math"/>
                                        </a:rPr>
                                        <m:t>𝑖</m:t>
                                      </m:r>
                                    </m:sub>
                                  </m:sSub>
                                  <m:r>
                                    <m:rPr>
                                      <m:sty m:val="p"/>
                                    </m:rPr>
                                    <a:rPr lang="en-US" b="0" i="0" smtClean="0">
                                      <a:latin typeface="Cambria Math"/>
                                    </a:rPr>
                                    <m:t>log</m:t>
                                  </m:r>
                                </m:e>
                                <m:sub>
                                  <m:r>
                                    <a:rPr lang="en-US" b="0" i="1" smtClean="0">
                                      <a:latin typeface="Cambria Math"/>
                                    </a:rPr>
                                    <m:t>2</m:t>
                                  </m:r>
                                </m:sub>
                              </m:sSub>
                            </m:fName>
                            <m:e>
                              <m:sSub>
                                <m:sSubPr>
                                  <m:ctrlPr>
                                    <a:rPr lang="en-US" b="0" i="1" smtClean="0">
                                      <a:latin typeface="Cambria Math" panose="02040503050406030204" pitchFamily="18" charset="0"/>
                                    </a:rPr>
                                  </m:ctrlPr>
                                </m:sSubPr>
                                <m:e>
                                  <m:r>
                                    <a:rPr lang="en-US" b="0" i="1" smtClean="0">
                                      <a:latin typeface="Cambria Math"/>
                                    </a:rPr>
                                    <m:t>𝑝</m:t>
                                  </m:r>
                                </m:e>
                                <m:sub>
                                  <m:r>
                                    <a:rPr lang="en-US" b="0" i="1" smtClean="0">
                                      <a:latin typeface="Cambria Math"/>
                                    </a:rPr>
                                    <m:t>𝑖</m:t>
                                  </m:r>
                                </m:sub>
                              </m:sSub>
                            </m:e>
                          </m:func>
                        </m:e>
                      </m:nary>
                      <m:r>
                        <a:rPr lang="en-US" b="0" i="1" smtClean="0">
                          <a:latin typeface="Cambria Math"/>
                        </a:rPr>
                        <m:t> </m:t>
                      </m:r>
                    </m:oMath>
                  </m:oMathPara>
                </a14:m>
                <a:endParaRPr lang="en-US" dirty="0"/>
              </a:p>
              <a:p>
                <a:endParaRPr lang="en-US" dirty="0"/>
              </a:p>
              <a:p>
                <a:r>
                  <a:rPr lang="en-US" dirty="0"/>
                  <a:t>Entropy is between 0 and </a:t>
                </a:r>
                <a:r>
                  <a:rPr lang="en-US" dirty="0">
                    <a:latin typeface="Times New Roman" pitchFamily="18" charset="0"/>
                    <a:cs typeface="Times New Roman" pitchFamily="18" charset="0"/>
                  </a:rPr>
                  <a:t>log</a:t>
                </a:r>
                <a:r>
                  <a:rPr lang="en-US" baseline="-25000" dirty="0">
                    <a:latin typeface="Times New Roman" pitchFamily="18" charset="0"/>
                    <a:cs typeface="Times New Roman" pitchFamily="18" charset="0"/>
                  </a:rPr>
                  <a:t>2</a:t>
                </a:r>
                <a:r>
                  <a:rPr lang="en-US" i="1" dirty="0">
                    <a:latin typeface="Times New Roman" pitchFamily="18" charset="0"/>
                    <a:cs typeface="Times New Roman" pitchFamily="18" charset="0"/>
                  </a:rPr>
                  <a:t>n </a:t>
                </a:r>
                <a:r>
                  <a:rPr lang="en-US" dirty="0"/>
                  <a:t>and is measured in bits</a:t>
                </a:r>
              </a:p>
              <a:p>
                <a:pPr lvl="1"/>
                <a:r>
                  <a:rPr lang="en-US" dirty="0"/>
                  <a:t>Thus, entropy is a measure of how many bits it takes to represent an observation of </a:t>
                </a:r>
                <a:r>
                  <a:rPr lang="en-US" i="1" dirty="0">
                    <a:latin typeface="Times New Roman" pitchFamily="18" charset="0"/>
                    <a:cs typeface="Times New Roman" pitchFamily="18" charset="0"/>
                  </a:rPr>
                  <a:t>X</a:t>
                </a:r>
                <a:r>
                  <a:rPr lang="en-US" dirty="0"/>
                  <a:t> on average</a:t>
                </a:r>
              </a:p>
              <a:p>
                <a:endParaRPr lang="en-US" dirty="0"/>
              </a:p>
              <a:p>
                <a:pPr lvl="1"/>
                <a:endParaRPr lang="en-US" dirty="0"/>
              </a:p>
              <a:p>
                <a:pPr lvl="1"/>
                <a:endParaRPr lang="en-US" dirty="0"/>
              </a:p>
              <a:p>
                <a:endParaRPr lang="en-US" i="1" dirty="0"/>
              </a:p>
              <a:p>
                <a:endParaRPr lang="en-US" i="1" dirty="0"/>
              </a:p>
              <a:p>
                <a:endParaRPr lang="en-US" i="1"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366" t="-2000"/>
                </a:stretch>
              </a:blipFill>
            </p:spPr>
            <p:txBody>
              <a:bodyPr/>
              <a:lstStyle/>
              <a:p>
                <a:r>
                  <a:rPr lang="en-US">
                    <a:noFill/>
                  </a:rPr>
                  <a:t> </a:t>
                </a:r>
              </a:p>
            </p:txBody>
          </p:sp>
        </mc:Fallback>
      </mc:AlternateContent>
    </p:spTree>
    <p:extLst>
      <p:ext uri="{BB962C8B-B14F-4D97-AF65-F5344CB8AC3E}">
        <p14:creationId xmlns:p14="http://schemas.microsoft.com/office/powerpoint/2010/main" val="31900715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Entropy Examples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For a coin with probability </a:t>
                </a:r>
                <a:r>
                  <a:rPr lang="en-US" i="1" dirty="0">
                    <a:latin typeface="Times New Roman" pitchFamily="18" charset="0"/>
                    <a:cs typeface="Times New Roman" pitchFamily="18" charset="0"/>
                  </a:rPr>
                  <a:t>p</a:t>
                </a:r>
                <a:r>
                  <a:rPr lang="en-US" dirty="0"/>
                  <a:t> of heads and probability </a:t>
                </a:r>
                <a:r>
                  <a:rPr lang="en-US" i="1" dirty="0">
                    <a:latin typeface="Times New Roman" pitchFamily="18" charset="0"/>
                    <a:cs typeface="Times New Roman" pitchFamily="18" charset="0"/>
                  </a:rPr>
                  <a:t>q = </a:t>
                </a:r>
                <a:r>
                  <a:rPr lang="en-US" dirty="0">
                    <a:latin typeface="Times New Roman" pitchFamily="18" charset="0"/>
                    <a:cs typeface="Times New Roman" pitchFamily="18" charset="0"/>
                  </a:rPr>
                  <a:t>1</a:t>
                </a:r>
                <a:r>
                  <a:rPr lang="en-US" i="1" dirty="0">
                    <a:latin typeface="Times New Roman" pitchFamily="18" charset="0"/>
                    <a:cs typeface="Times New Roman" pitchFamily="18" charset="0"/>
                  </a:rPr>
                  <a:t> – p </a:t>
                </a:r>
                <a:r>
                  <a:rPr lang="en-US" dirty="0"/>
                  <a:t>of tails</a:t>
                </a:r>
              </a:p>
              <a:p>
                <a:endParaRPr lang="en-US" sz="1000" dirty="0"/>
              </a:p>
              <a:p>
                <a:pPr marL="1028700" indent="0">
                  <a:buNone/>
                </a:pPr>
                <a14:m>
                  <m:oMathPara xmlns:m="http://schemas.openxmlformats.org/officeDocument/2006/math">
                    <m:oMathParaPr>
                      <m:jc m:val="left"/>
                    </m:oMathParaPr>
                    <m:oMath xmlns:m="http://schemas.openxmlformats.org/officeDocument/2006/math">
                      <m:r>
                        <a:rPr lang="en-US" b="0" i="1" smtClean="0">
                          <a:latin typeface="Cambria Math"/>
                        </a:rPr>
                        <m:t>𝐻</m:t>
                      </m:r>
                      <m:r>
                        <a:rPr lang="en-US" b="0" i="1" smtClean="0">
                          <a:latin typeface="Cambria Math"/>
                        </a:rPr>
                        <m:t>=−</m:t>
                      </m:r>
                      <m:r>
                        <a:rPr lang="en-US" b="0" i="1" smtClean="0">
                          <a:latin typeface="Cambria Math"/>
                        </a:rPr>
                        <m:t>𝑝</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a:rPr>
                                <m:t>log</m:t>
                              </m:r>
                            </m:e>
                            <m:sub>
                              <m:r>
                                <a:rPr lang="en-US" b="0" i="1" smtClean="0">
                                  <a:latin typeface="Cambria Math"/>
                                </a:rPr>
                                <m:t>2</m:t>
                              </m:r>
                            </m:sub>
                          </m:sSub>
                        </m:fName>
                        <m:e>
                          <m:r>
                            <a:rPr lang="en-US" b="0" i="1" smtClean="0">
                              <a:latin typeface="Cambria Math"/>
                            </a:rPr>
                            <m:t>𝑝</m:t>
                          </m:r>
                          <m:r>
                            <a:rPr lang="en-US" b="0" i="1" smtClean="0">
                              <a:latin typeface="Cambria Math"/>
                            </a:rPr>
                            <m:t>−</m:t>
                          </m:r>
                        </m:e>
                      </m:func>
                      <m:r>
                        <a:rPr lang="en-US" b="0" i="1" smtClean="0">
                          <a:latin typeface="Cambria Math"/>
                        </a:rPr>
                        <m:t>𝑞</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a:rPr>
                                <m:t>log</m:t>
                              </m:r>
                            </m:e>
                            <m:sub>
                              <m:r>
                                <a:rPr lang="en-US" i="1">
                                  <a:latin typeface="Cambria Math"/>
                                </a:rPr>
                                <m:t>2</m:t>
                              </m:r>
                            </m:sub>
                          </m:sSub>
                        </m:fName>
                        <m:e>
                          <m:r>
                            <a:rPr lang="en-US" b="0" i="1" smtClean="0">
                              <a:latin typeface="Cambria Math"/>
                            </a:rPr>
                            <m:t>𝑞</m:t>
                          </m:r>
                        </m:e>
                      </m:func>
                    </m:oMath>
                  </m:oMathPara>
                </a14:m>
                <a:endParaRPr lang="en-US" dirty="0"/>
              </a:p>
              <a:p>
                <a:pPr marL="1028700" indent="0">
                  <a:buNone/>
                </a:pPr>
                <a:endParaRPr lang="en-US" sz="1000" dirty="0"/>
              </a:p>
              <a:p>
                <a:pPr lvl="1"/>
                <a:r>
                  <a:rPr lang="en-US" dirty="0"/>
                  <a:t>For </a:t>
                </a:r>
                <a:r>
                  <a:rPr lang="en-US" i="1" dirty="0">
                    <a:latin typeface="Times New Roman" pitchFamily="18" charset="0"/>
                    <a:cs typeface="Times New Roman" pitchFamily="18" charset="0"/>
                  </a:rPr>
                  <a:t>p</a:t>
                </a:r>
                <a:r>
                  <a:rPr lang="en-US" dirty="0">
                    <a:latin typeface="Times New Roman" pitchFamily="18" charset="0"/>
                    <a:cs typeface="Times New Roman" pitchFamily="18" charset="0"/>
                  </a:rPr>
                  <a:t>= 0.5, </a:t>
                </a:r>
                <a:r>
                  <a:rPr lang="en-US" i="1" dirty="0">
                    <a:latin typeface="Times New Roman" pitchFamily="18" charset="0"/>
                    <a:cs typeface="Times New Roman" pitchFamily="18" charset="0"/>
                  </a:rPr>
                  <a:t>q</a:t>
                </a:r>
                <a:r>
                  <a:rPr lang="en-US" dirty="0">
                    <a:latin typeface="Times New Roman" pitchFamily="18" charset="0"/>
                    <a:cs typeface="Times New Roman" pitchFamily="18" charset="0"/>
                  </a:rPr>
                  <a:t> = 0.5 </a:t>
                </a:r>
                <a:r>
                  <a:rPr lang="en-US" dirty="0"/>
                  <a:t>(fair coin) </a:t>
                </a:r>
                <a:r>
                  <a:rPr lang="en-US" i="1" dirty="0">
                    <a:latin typeface="Times New Roman" pitchFamily="18" charset="0"/>
                    <a:cs typeface="Times New Roman" pitchFamily="18" charset="0"/>
                  </a:rPr>
                  <a:t>H</a:t>
                </a:r>
                <a:r>
                  <a:rPr lang="en-US" dirty="0"/>
                  <a:t> </a:t>
                </a:r>
                <a:r>
                  <a:rPr lang="en-US" dirty="0">
                    <a:latin typeface="Times New Roman" pitchFamily="18" charset="0"/>
                    <a:cs typeface="Times New Roman" pitchFamily="18" charset="0"/>
                  </a:rPr>
                  <a:t>= 1</a:t>
                </a:r>
                <a:r>
                  <a:rPr lang="en-US" dirty="0"/>
                  <a:t> </a:t>
                </a:r>
              </a:p>
              <a:p>
                <a:pPr lvl="1"/>
                <a:r>
                  <a:rPr lang="en-US" dirty="0"/>
                  <a:t>For </a:t>
                </a:r>
                <a:r>
                  <a:rPr lang="en-US" i="1" dirty="0">
                    <a:latin typeface="Times New Roman" pitchFamily="18" charset="0"/>
                    <a:cs typeface="Times New Roman" pitchFamily="18" charset="0"/>
                  </a:rPr>
                  <a:t>p</a:t>
                </a:r>
                <a:r>
                  <a:rPr lang="en-US" dirty="0">
                    <a:latin typeface="Times New Roman" pitchFamily="18" charset="0"/>
                    <a:cs typeface="Times New Roman" pitchFamily="18" charset="0"/>
                  </a:rPr>
                  <a:t> = 1 or </a:t>
                </a:r>
                <a:r>
                  <a:rPr lang="en-US" i="1" dirty="0">
                    <a:latin typeface="Times New Roman" pitchFamily="18" charset="0"/>
                    <a:cs typeface="Times New Roman" pitchFamily="18" charset="0"/>
                  </a:rPr>
                  <a:t>q</a:t>
                </a:r>
                <a:r>
                  <a:rPr lang="en-US" dirty="0">
                    <a:latin typeface="Times New Roman" pitchFamily="18" charset="0"/>
                    <a:cs typeface="Times New Roman" pitchFamily="18" charset="0"/>
                  </a:rPr>
                  <a:t> = 1</a:t>
                </a:r>
                <a:r>
                  <a:rPr lang="en-US" dirty="0"/>
                  <a:t>, </a:t>
                </a:r>
                <a:r>
                  <a:rPr lang="en-US" i="1" dirty="0">
                    <a:latin typeface="Times New Roman" pitchFamily="18" charset="0"/>
                    <a:cs typeface="Times New Roman" pitchFamily="18" charset="0"/>
                  </a:rPr>
                  <a:t>H</a:t>
                </a:r>
                <a:r>
                  <a:rPr lang="en-US" dirty="0"/>
                  <a:t> </a:t>
                </a:r>
                <a:r>
                  <a:rPr lang="en-US" dirty="0">
                    <a:latin typeface="Times New Roman" pitchFamily="18" charset="0"/>
                    <a:cs typeface="Times New Roman" pitchFamily="18" charset="0"/>
                  </a:rPr>
                  <a:t>= 0</a:t>
                </a:r>
                <a:r>
                  <a:rPr lang="en-US" dirty="0"/>
                  <a:t> </a:t>
                </a:r>
              </a:p>
              <a:p>
                <a:pPr lvl="1"/>
                <a:endParaRPr lang="en-US" dirty="0"/>
              </a:p>
              <a:p>
                <a:r>
                  <a:rPr lang="en-US" dirty="0"/>
                  <a:t>What is the entropy of a fair four-sided die? </a:t>
                </a:r>
              </a:p>
              <a:p>
                <a:pPr lvl="1"/>
                <a:endParaRPr lang="en-US" dirty="0"/>
              </a:p>
              <a:p>
                <a:endParaRPr lang="en-US" i="1" dirty="0"/>
              </a:p>
              <a:p>
                <a:endParaRPr lang="en-US" i="1" dirty="0"/>
              </a:p>
              <a:p>
                <a:endParaRPr lang="en-US" i="1"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513" t="-1412"/>
                </a:stretch>
              </a:blipFill>
            </p:spPr>
            <p:txBody>
              <a:bodyPr/>
              <a:lstStyle/>
              <a:p>
                <a:r>
                  <a:rPr lang="en-US">
                    <a:noFill/>
                  </a:rPr>
                  <a:t> </a:t>
                </a:r>
              </a:p>
            </p:txBody>
          </p:sp>
        </mc:Fallback>
      </mc:AlternateContent>
    </p:spTree>
    <p:extLst>
      <p:ext uri="{BB962C8B-B14F-4D97-AF65-F5344CB8AC3E}">
        <p14:creationId xmlns:p14="http://schemas.microsoft.com/office/powerpoint/2010/main" val="346225470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Entropy for Sample Data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Suppose we have </a:t>
                </a:r>
              </a:p>
              <a:p>
                <a:pPr lvl="1"/>
                <a:r>
                  <a:rPr lang="en-US" dirty="0"/>
                  <a:t>a number of observations (</a:t>
                </a:r>
                <a:r>
                  <a:rPr lang="en-US" i="1" dirty="0">
                    <a:latin typeface="Times New Roman" pitchFamily="18" charset="0"/>
                    <a:cs typeface="Times New Roman" pitchFamily="18" charset="0"/>
                  </a:rPr>
                  <a:t>m</a:t>
                </a:r>
                <a:r>
                  <a:rPr lang="en-US" dirty="0"/>
                  <a:t>) of some attribute, </a:t>
                </a:r>
                <a:r>
                  <a:rPr lang="en-US" i="1" dirty="0">
                    <a:latin typeface="Times New Roman" pitchFamily="18" charset="0"/>
                    <a:cs typeface="Times New Roman" pitchFamily="18" charset="0"/>
                  </a:rPr>
                  <a:t>X</a:t>
                </a:r>
                <a:r>
                  <a:rPr lang="en-US" dirty="0"/>
                  <a:t>, e.g., the hair color of students in the class, </a:t>
                </a:r>
              </a:p>
              <a:p>
                <a:pPr lvl="1"/>
                <a:r>
                  <a:rPr lang="en-US" dirty="0"/>
                  <a:t>where there are </a:t>
                </a:r>
                <a:r>
                  <a:rPr lang="en-US" i="1" dirty="0">
                    <a:latin typeface="Cambria" pitchFamily="18" charset="0"/>
                  </a:rPr>
                  <a:t>n</a:t>
                </a:r>
                <a:r>
                  <a:rPr lang="en-US" dirty="0"/>
                  <a:t> different possible values</a:t>
                </a:r>
              </a:p>
              <a:p>
                <a:pPr lvl="1"/>
                <a:r>
                  <a:rPr lang="en-US" dirty="0"/>
                  <a:t>And the number of observation in the </a:t>
                </a:r>
                <a:r>
                  <a:rPr lang="en-US" i="1" dirty="0" err="1">
                    <a:latin typeface="Times New Roman" panose="02020603050405020304" pitchFamily="18" charset="0"/>
                    <a:cs typeface="Times New Roman" panose="02020603050405020304" pitchFamily="18" charset="0"/>
                  </a:rPr>
                  <a:t>i</a:t>
                </a:r>
                <a:r>
                  <a:rPr lang="en-US" baseline="30000" dirty="0" err="1"/>
                  <a:t>th</a:t>
                </a:r>
                <a:r>
                  <a:rPr lang="en-US" dirty="0"/>
                  <a:t> category is </a:t>
                </a:r>
                <a:r>
                  <a:rPr lang="en-US" i="1" dirty="0">
                    <a:latin typeface="Times New Roman" pitchFamily="18" charset="0"/>
                    <a:cs typeface="Times New Roman" pitchFamily="18" charset="0"/>
                  </a:rPr>
                  <a:t>m</a:t>
                </a:r>
                <a:r>
                  <a:rPr lang="en-US" i="1" baseline="-25000" dirty="0">
                    <a:latin typeface="Times New Roman" pitchFamily="18" charset="0"/>
                    <a:cs typeface="Times New Roman" pitchFamily="18" charset="0"/>
                  </a:rPr>
                  <a:t>i</a:t>
                </a:r>
                <a:endParaRPr lang="en-US" baseline="-25000" dirty="0"/>
              </a:p>
              <a:p>
                <a:pPr lvl="1"/>
                <a:r>
                  <a:rPr lang="en-US" dirty="0"/>
                  <a:t>Then, for this sample</a:t>
                </a:r>
              </a:p>
              <a:p>
                <a:pPr marL="0" indent="0">
                  <a:buNone/>
                </a:pPr>
                <a14:m>
                  <m:oMathPara xmlns:m="http://schemas.openxmlformats.org/officeDocument/2006/math">
                    <m:oMathParaPr>
                      <m:jc m:val="centerGroup"/>
                    </m:oMathParaPr>
                    <m:oMath xmlns:m="http://schemas.openxmlformats.org/officeDocument/2006/math">
                      <m:r>
                        <a:rPr lang="en-US" i="1">
                          <a:latin typeface="Cambria Math"/>
                        </a:rPr>
                        <m:t>𝐻</m:t>
                      </m:r>
                      <m:d>
                        <m:dPr>
                          <m:ctrlPr>
                            <a:rPr lang="en-US" i="1">
                              <a:latin typeface="Cambria Math" panose="02040503050406030204" pitchFamily="18" charset="0"/>
                            </a:rPr>
                          </m:ctrlPr>
                        </m:dPr>
                        <m:e>
                          <m:r>
                            <a:rPr lang="en-US" i="1">
                              <a:latin typeface="Cambria Math"/>
                            </a:rPr>
                            <m:t>𝑋</m:t>
                          </m:r>
                        </m:e>
                      </m:d>
                      <m:r>
                        <a:rPr lang="en-US" i="1">
                          <a:latin typeface="Cambria Math"/>
                        </a:rPr>
                        <m:t>=−</m:t>
                      </m:r>
                      <m:nary>
                        <m:naryPr>
                          <m:chr m:val="∑"/>
                          <m:ctrlPr>
                            <a:rPr lang="en-US" i="1">
                              <a:latin typeface="Cambria Math" panose="02040503050406030204" pitchFamily="18" charset="0"/>
                            </a:rPr>
                          </m:ctrlPr>
                        </m:naryPr>
                        <m:sub>
                          <m:r>
                            <m:rPr>
                              <m:brk m:alnAt="23"/>
                            </m:rPr>
                            <a:rPr lang="en-US" i="1">
                              <a:latin typeface="Cambria Math"/>
                            </a:rPr>
                            <m:t>𝑖</m:t>
                          </m:r>
                          <m:r>
                            <a:rPr lang="en-US" i="1">
                              <a:latin typeface="Cambria Math"/>
                            </a:rPr>
                            <m:t>=1</m:t>
                          </m:r>
                        </m:sub>
                        <m:sup>
                          <m:r>
                            <a:rPr lang="en-US" i="1">
                              <a:latin typeface="Cambria Math"/>
                            </a:rPr>
                            <m:t>𝑛</m:t>
                          </m:r>
                        </m:sup>
                        <m:e>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a:rPr>
                                            <m:t>𝑚</m:t>
                                          </m:r>
                                        </m:e>
                                        <m:sub>
                                          <m:r>
                                            <a:rPr lang="en-US" b="0" i="1" smtClean="0">
                                              <a:latin typeface="Cambria Math"/>
                                            </a:rPr>
                                            <m:t>𝑖</m:t>
                                          </m:r>
                                        </m:sub>
                                      </m:sSub>
                                    </m:num>
                                    <m:den>
                                      <m:r>
                                        <a:rPr lang="en-US" b="0" i="1" smtClean="0">
                                          <a:latin typeface="Cambria Math"/>
                                        </a:rPr>
                                        <m:t>𝑚</m:t>
                                      </m:r>
                                    </m:den>
                                  </m:f>
                                  <m:r>
                                    <m:rPr>
                                      <m:sty m:val="p"/>
                                    </m:rPr>
                                    <a:rPr lang="en-US">
                                      <a:latin typeface="Cambria Math"/>
                                    </a:rPr>
                                    <m:t>log</m:t>
                                  </m:r>
                                </m:e>
                                <m:sub>
                                  <m:r>
                                    <a:rPr lang="en-US" i="1">
                                      <a:latin typeface="Cambria Math"/>
                                    </a:rPr>
                                    <m:t>2</m:t>
                                  </m:r>
                                </m:sub>
                              </m:sSub>
                            </m:fName>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b="0" i="1" smtClean="0">
                                          <a:latin typeface="Cambria Math"/>
                                        </a:rPr>
                                        <m:t>𝑚</m:t>
                                      </m:r>
                                    </m:e>
                                    <m:sub>
                                      <m:r>
                                        <a:rPr lang="en-US" i="1">
                                          <a:latin typeface="Cambria Math"/>
                                        </a:rPr>
                                        <m:t>𝑖</m:t>
                                      </m:r>
                                    </m:sub>
                                  </m:sSub>
                                </m:num>
                                <m:den>
                                  <m:r>
                                    <a:rPr lang="en-US" b="0" i="1" smtClean="0">
                                      <a:latin typeface="Cambria Math"/>
                                    </a:rPr>
                                    <m:t>𝑚</m:t>
                                  </m:r>
                                </m:den>
                              </m:f>
                            </m:e>
                          </m:func>
                        </m:e>
                      </m:nary>
                      <m:r>
                        <a:rPr lang="en-US" i="1">
                          <a:latin typeface="Cambria Math"/>
                        </a:rPr>
                        <m:t> </m:t>
                      </m:r>
                    </m:oMath>
                  </m:oMathPara>
                </a14:m>
                <a:endParaRPr lang="en-US" dirty="0"/>
              </a:p>
              <a:p>
                <a:endParaRPr lang="en-US" i="1" dirty="0"/>
              </a:p>
              <a:p>
                <a:r>
                  <a:rPr lang="en-US" dirty="0"/>
                  <a:t>For continuous data, the calculation is harder</a:t>
                </a:r>
              </a:p>
              <a:p>
                <a:endParaRPr lang="en-US"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513" t="-1294"/>
                </a:stretch>
              </a:blipFill>
            </p:spPr>
            <p:txBody>
              <a:bodyPr/>
              <a:lstStyle/>
              <a:p>
                <a:r>
                  <a:rPr lang="en-US">
                    <a:noFill/>
                  </a:rPr>
                  <a:t> </a:t>
                </a:r>
              </a:p>
            </p:txBody>
          </p:sp>
        </mc:Fallback>
      </mc:AlternateContent>
    </p:spTree>
    <p:extLst>
      <p:ext uri="{BB962C8B-B14F-4D97-AF65-F5344CB8AC3E}">
        <p14:creationId xmlns:p14="http://schemas.microsoft.com/office/powerpoint/2010/main" val="24461861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Entropy for Sample Data: Example</a:t>
            </a:r>
          </a:p>
        </p:txBody>
      </p:sp>
      <p:sp>
        <p:nvSpPr>
          <p:cNvPr id="3" name="Content Placeholder 2"/>
          <p:cNvSpPr>
            <a:spLocks noGrp="1"/>
          </p:cNvSpPr>
          <p:nvPr>
            <p:ph idx="1"/>
          </p:nvPr>
        </p:nvSpPr>
        <p:spPr/>
        <p:txBody>
          <a:bodyPr>
            <a:normAutofit/>
          </a:bodyPr>
          <a:lstStyle/>
          <a:p>
            <a:pPr marL="0" indent="0">
              <a:buNone/>
            </a:pPr>
            <a:endParaRPr lang="en-US" i="1" dirty="0"/>
          </a:p>
          <a:p>
            <a:pPr marL="0" indent="0">
              <a:buNone/>
            </a:pPr>
            <a:endParaRPr lang="en-US" i="1" dirty="0"/>
          </a:p>
          <a:p>
            <a:pPr marL="0" indent="0">
              <a:buNone/>
            </a:pPr>
            <a:endParaRPr lang="en-US" i="1" dirty="0"/>
          </a:p>
          <a:p>
            <a:pPr marL="0" indent="0">
              <a:buNone/>
            </a:pPr>
            <a:endParaRPr lang="en-US" i="1" dirty="0"/>
          </a:p>
          <a:p>
            <a:pPr marL="0" indent="0">
              <a:buNone/>
            </a:pPr>
            <a:endParaRPr lang="en-US" i="1" dirty="0"/>
          </a:p>
          <a:p>
            <a:pPr marL="0" indent="0">
              <a:buNone/>
            </a:pPr>
            <a:endParaRPr lang="en-US" i="1" dirty="0"/>
          </a:p>
          <a:p>
            <a:pPr marL="0" indent="0">
              <a:buNone/>
            </a:pPr>
            <a:endParaRPr lang="en-US" i="1" dirty="0"/>
          </a:p>
          <a:p>
            <a:pPr marL="0" indent="0">
              <a:buNone/>
            </a:pPr>
            <a:endParaRPr lang="en-US" i="1" dirty="0"/>
          </a:p>
          <a:p>
            <a:pPr marL="0" indent="0">
              <a:buNone/>
            </a:pPr>
            <a:endParaRPr lang="en-US" i="1" dirty="0"/>
          </a:p>
          <a:p>
            <a:pPr marL="0" indent="0">
              <a:buNone/>
            </a:pPr>
            <a:endParaRPr lang="en-US" i="1" dirty="0"/>
          </a:p>
          <a:p>
            <a:pPr marL="0" indent="0">
              <a:buNone/>
            </a:pPr>
            <a:endParaRPr lang="en-US" i="1" dirty="0"/>
          </a:p>
        </p:txBody>
      </p:sp>
      <p:graphicFrame>
        <p:nvGraphicFramePr>
          <p:cNvPr id="4" name="Table 3"/>
          <p:cNvGraphicFramePr>
            <a:graphicFrameLocks noGrp="1"/>
          </p:cNvGraphicFramePr>
          <p:nvPr>
            <p:extLst>
              <p:ext uri="{D42A27DB-BD31-4B8C-83A1-F6EECF244321}">
                <p14:modId xmlns:p14="http://schemas.microsoft.com/office/powerpoint/2010/main" val="3860944711"/>
              </p:ext>
            </p:extLst>
          </p:nvPr>
        </p:nvGraphicFramePr>
        <p:xfrm>
          <a:off x="762000" y="1295400"/>
          <a:ext cx="6096000" cy="2595880"/>
        </p:xfrm>
        <a:graphic>
          <a:graphicData uri="http://schemas.openxmlformats.org/drawingml/2006/table">
            <a:tbl>
              <a:tblPr firstRow="1" bandRow="1">
                <a:tableStyleId>{073A0DAA-6AF3-43AB-8588-CEC1D06C72B9}</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r>
                        <a:rPr lang="en-US" dirty="0"/>
                        <a:t>Hair Color</a:t>
                      </a:r>
                    </a:p>
                  </a:txBody>
                  <a:tcPr/>
                </a:tc>
                <a:tc>
                  <a:txBody>
                    <a:bodyPr/>
                    <a:lstStyle/>
                    <a:p>
                      <a:r>
                        <a:rPr lang="en-US" dirty="0"/>
                        <a:t>Count</a:t>
                      </a:r>
                    </a:p>
                  </a:txBody>
                  <a:tcPr/>
                </a:tc>
                <a:tc>
                  <a:txBody>
                    <a:bodyPr/>
                    <a:lstStyle/>
                    <a:p>
                      <a:r>
                        <a:rPr lang="en-US" i="1" dirty="0">
                          <a:latin typeface="Times New Roman" pitchFamily="18" charset="0"/>
                          <a:cs typeface="Times New Roman" pitchFamily="18" charset="0"/>
                        </a:rPr>
                        <a:t>p</a:t>
                      </a:r>
                    </a:p>
                  </a:txBody>
                  <a:tcPr/>
                </a:tc>
                <a:tc>
                  <a:txBody>
                    <a:bodyPr/>
                    <a:lstStyle/>
                    <a:p>
                      <a:r>
                        <a:rPr lang="en-US" i="1" dirty="0">
                          <a:latin typeface="Times New Roman" pitchFamily="18" charset="0"/>
                          <a:cs typeface="Times New Roman" pitchFamily="18" charset="0"/>
                        </a:rPr>
                        <a:t>-p</a:t>
                      </a:r>
                      <a:r>
                        <a:rPr lang="en-US" i="0" dirty="0">
                          <a:latin typeface="Times New Roman" pitchFamily="18" charset="0"/>
                          <a:cs typeface="Times New Roman" pitchFamily="18" charset="0"/>
                        </a:rPr>
                        <a:t>log</a:t>
                      </a:r>
                      <a:r>
                        <a:rPr lang="en-US" i="0" baseline="-25000" dirty="0">
                          <a:latin typeface="Times New Roman" pitchFamily="18" charset="0"/>
                          <a:cs typeface="Times New Roman" pitchFamily="18" charset="0"/>
                        </a:rPr>
                        <a:t>2</a:t>
                      </a:r>
                      <a:r>
                        <a:rPr lang="en-US" i="1" dirty="0">
                          <a:latin typeface="Times New Roman" pitchFamily="18" charset="0"/>
                          <a:cs typeface="Times New Roman" pitchFamily="18" charset="0"/>
                        </a:rPr>
                        <a:t>p</a:t>
                      </a:r>
                    </a:p>
                  </a:txBody>
                  <a:tcPr/>
                </a:tc>
                <a:extLst>
                  <a:ext uri="{0D108BD9-81ED-4DB2-BD59-A6C34878D82A}">
                    <a16:rowId xmlns:a16="http://schemas.microsoft.com/office/drawing/2014/main" val="10000"/>
                  </a:ext>
                </a:extLst>
              </a:tr>
              <a:tr h="370840">
                <a:tc>
                  <a:txBody>
                    <a:bodyPr/>
                    <a:lstStyle/>
                    <a:p>
                      <a:r>
                        <a:rPr lang="en-US" dirty="0"/>
                        <a:t>Black</a:t>
                      </a:r>
                    </a:p>
                  </a:txBody>
                  <a:tcPr/>
                </a:tc>
                <a:tc>
                  <a:txBody>
                    <a:bodyPr/>
                    <a:lstStyle/>
                    <a:p>
                      <a:r>
                        <a:rPr lang="en-US" dirty="0"/>
                        <a:t>75</a:t>
                      </a:r>
                    </a:p>
                  </a:txBody>
                  <a:tcPr/>
                </a:tc>
                <a:tc>
                  <a:txBody>
                    <a:bodyPr/>
                    <a:lstStyle/>
                    <a:p>
                      <a:r>
                        <a:rPr lang="en-US" dirty="0"/>
                        <a:t>0.75</a:t>
                      </a:r>
                    </a:p>
                  </a:txBody>
                  <a:tcPr/>
                </a:tc>
                <a:tc>
                  <a:txBody>
                    <a:bodyPr/>
                    <a:lstStyle/>
                    <a:p>
                      <a:r>
                        <a:rPr lang="en-US" dirty="0"/>
                        <a:t>0.3113</a:t>
                      </a:r>
                    </a:p>
                  </a:txBody>
                  <a:tcPr/>
                </a:tc>
                <a:extLst>
                  <a:ext uri="{0D108BD9-81ED-4DB2-BD59-A6C34878D82A}">
                    <a16:rowId xmlns:a16="http://schemas.microsoft.com/office/drawing/2014/main" val="10001"/>
                  </a:ext>
                </a:extLst>
              </a:tr>
              <a:tr h="370840">
                <a:tc>
                  <a:txBody>
                    <a:bodyPr/>
                    <a:lstStyle/>
                    <a:p>
                      <a:r>
                        <a:rPr lang="en-US" dirty="0"/>
                        <a:t>Brown</a:t>
                      </a:r>
                    </a:p>
                  </a:txBody>
                  <a:tcPr/>
                </a:tc>
                <a:tc>
                  <a:txBody>
                    <a:bodyPr/>
                    <a:lstStyle/>
                    <a:p>
                      <a:r>
                        <a:rPr lang="en-US" dirty="0"/>
                        <a:t>15</a:t>
                      </a:r>
                    </a:p>
                  </a:txBody>
                  <a:tcPr/>
                </a:tc>
                <a:tc>
                  <a:txBody>
                    <a:bodyPr/>
                    <a:lstStyle/>
                    <a:p>
                      <a:r>
                        <a:rPr lang="en-US" dirty="0"/>
                        <a:t>0.15</a:t>
                      </a:r>
                    </a:p>
                  </a:txBody>
                  <a:tcPr/>
                </a:tc>
                <a:tc>
                  <a:txBody>
                    <a:bodyPr/>
                    <a:lstStyle/>
                    <a:p>
                      <a:r>
                        <a:rPr lang="en-US" dirty="0"/>
                        <a:t>0.4105</a:t>
                      </a:r>
                    </a:p>
                  </a:txBody>
                  <a:tcPr/>
                </a:tc>
                <a:extLst>
                  <a:ext uri="{0D108BD9-81ED-4DB2-BD59-A6C34878D82A}">
                    <a16:rowId xmlns:a16="http://schemas.microsoft.com/office/drawing/2014/main" val="10002"/>
                  </a:ext>
                </a:extLst>
              </a:tr>
              <a:tr h="370840">
                <a:tc>
                  <a:txBody>
                    <a:bodyPr/>
                    <a:lstStyle/>
                    <a:p>
                      <a:r>
                        <a:rPr lang="en-US" dirty="0"/>
                        <a:t>Blond</a:t>
                      </a:r>
                    </a:p>
                  </a:txBody>
                  <a:tcPr/>
                </a:tc>
                <a:tc>
                  <a:txBody>
                    <a:bodyPr/>
                    <a:lstStyle/>
                    <a:p>
                      <a:r>
                        <a:rPr lang="en-US" dirty="0"/>
                        <a:t>5</a:t>
                      </a:r>
                    </a:p>
                  </a:txBody>
                  <a:tcPr/>
                </a:tc>
                <a:tc>
                  <a:txBody>
                    <a:bodyPr/>
                    <a:lstStyle/>
                    <a:p>
                      <a:r>
                        <a:rPr lang="en-US" dirty="0"/>
                        <a:t>0.05</a:t>
                      </a:r>
                    </a:p>
                  </a:txBody>
                  <a:tcPr/>
                </a:tc>
                <a:tc>
                  <a:txBody>
                    <a:bodyPr/>
                    <a:lstStyle/>
                    <a:p>
                      <a:r>
                        <a:rPr lang="en-US" dirty="0"/>
                        <a:t>0.2161</a:t>
                      </a:r>
                    </a:p>
                  </a:txBody>
                  <a:tcPr/>
                </a:tc>
                <a:extLst>
                  <a:ext uri="{0D108BD9-81ED-4DB2-BD59-A6C34878D82A}">
                    <a16:rowId xmlns:a16="http://schemas.microsoft.com/office/drawing/2014/main" val="10003"/>
                  </a:ext>
                </a:extLst>
              </a:tr>
              <a:tr h="370840">
                <a:tc>
                  <a:txBody>
                    <a:bodyPr/>
                    <a:lstStyle/>
                    <a:p>
                      <a:r>
                        <a:rPr lang="en-US" dirty="0"/>
                        <a:t>Red</a:t>
                      </a:r>
                    </a:p>
                  </a:txBody>
                  <a:tcPr/>
                </a:tc>
                <a:tc>
                  <a:txBody>
                    <a:bodyPr/>
                    <a:lstStyle/>
                    <a:p>
                      <a:r>
                        <a:rPr lang="en-US" dirty="0"/>
                        <a:t>0</a:t>
                      </a:r>
                    </a:p>
                  </a:txBody>
                  <a:tcPr/>
                </a:tc>
                <a:tc>
                  <a:txBody>
                    <a:bodyPr/>
                    <a:lstStyle/>
                    <a:p>
                      <a:r>
                        <a:rPr lang="en-US" dirty="0"/>
                        <a:t>0.00</a:t>
                      </a:r>
                    </a:p>
                  </a:txBody>
                  <a:tcPr/>
                </a:tc>
                <a:tc>
                  <a:txBody>
                    <a:bodyPr/>
                    <a:lstStyle/>
                    <a:p>
                      <a:r>
                        <a:rPr lang="en-US" dirty="0"/>
                        <a:t>0</a:t>
                      </a:r>
                    </a:p>
                  </a:txBody>
                  <a:tcPr/>
                </a:tc>
                <a:extLst>
                  <a:ext uri="{0D108BD9-81ED-4DB2-BD59-A6C34878D82A}">
                    <a16:rowId xmlns:a16="http://schemas.microsoft.com/office/drawing/2014/main" val="10004"/>
                  </a:ext>
                </a:extLst>
              </a:tr>
              <a:tr h="370840">
                <a:tc>
                  <a:txBody>
                    <a:bodyPr/>
                    <a:lstStyle/>
                    <a:p>
                      <a:r>
                        <a:rPr lang="en-US" dirty="0"/>
                        <a:t>Other</a:t>
                      </a:r>
                    </a:p>
                  </a:txBody>
                  <a:tcPr/>
                </a:tc>
                <a:tc>
                  <a:txBody>
                    <a:bodyPr/>
                    <a:lstStyle/>
                    <a:p>
                      <a:r>
                        <a:rPr lang="en-US" dirty="0"/>
                        <a:t>5</a:t>
                      </a:r>
                    </a:p>
                  </a:txBody>
                  <a:tcPr/>
                </a:tc>
                <a:tc>
                  <a:txBody>
                    <a:bodyPr/>
                    <a:lstStyle/>
                    <a:p>
                      <a:r>
                        <a:rPr lang="en-US" dirty="0"/>
                        <a:t>0.05</a:t>
                      </a:r>
                    </a:p>
                  </a:txBody>
                  <a:tcPr/>
                </a:tc>
                <a:tc>
                  <a:txBody>
                    <a:bodyPr/>
                    <a:lstStyle/>
                    <a:p>
                      <a:r>
                        <a:rPr lang="en-US" dirty="0"/>
                        <a:t>0.2161</a:t>
                      </a:r>
                    </a:p>
                  </a:txBody>
                  <a:tcPr/>
                </a:tc>
                <a:extLst>
                  <a:ext uri="{0D108BD9-81ED-4DB2-BD59-A6C34878D82A}">
                    <a16:rowId xmlns:a16="http://schemas.microsoft.com/office/drawing/2014/main" val="10005"/>
                  </a:ext>
                </a:extLst>
              </a:tr>
              <a:tr h="370840">
                <a:tc>
                  <a:txBody>
                    <a:bodyPr/>
                    <a:lstStyle/>
                    <a:p>
                      <a:r>
                        <a:rPr lang="en-US" dirty="0"/>
                        <a:t>Total</a:t>
                      </a:r>
                    </a:p>
                  </a:txBody>
                  <a:tcPr/>
                </a:tc>
                <a:tc>
                  <a:txBody>
                    <a:bodyPr/>
                    <a:lstStyle/>
                    <a:p>
                      <a:r>
                        <a:rPr lang="en-US" dirty="0"/>
                        <a:t>100</a:t>
                      </a:r>
                    </a:p>
                  </a:txBody>
                  <a:tcPr/>
                </a:tc>
                <a:tc>
                  <a:txBody>
                    <a:bodyPr/>
                    <a:lstStyle/>
                    <a:p>
                      <a:r>
                        <a:rPr lang="en-US" dirty="0"/>
                        <a:t>1.0</a:t>
                      </a:r>
                    </a:p>
                  </a:txBody>
                  <a:tcPr/>
                </a:tc>
                <a:tc>
                  <a:txBody>
                    <a:bodyPr/>
                    <a:lstStyle/>
                    <a:p>
                      <a:r>
                        <a:rPr lang="en-US" dirty="0"/>
                        <a:t>1.1540</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4546622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Mutual Information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0000" lnSpcReduction="20000"/>
              </a:bodyPr>
              <a:lstStyle/>
              <a:p>
                <a:r>
                  <a:rPr lang="en-US" dirty="0"/>
                  <a:t>Information one variable provides about another</a:t>
                </a:r>
                <a:br>
                  <a:rPr lang="en-US" dirty="0"/>
                </a:br>
                <a:endParaRPr lang="en-US" dirty="0"/>
              </a:p>
              <a:p>
                <a:pPr marL="0" indent="0">
                  <a:buNone/>
                </a:pPr>
                <a:r>
                  <a:rPr lang="en-US" dirty="0"/>
                  <a:t> Formally, </a:t>
                </a:r>
                <a14:m>
                  <m:oMath xmlns:m="http://schemas.openxmlformats.org/officeDocument/2006/math">
                    <m:r>
                      <a:rPr lang="en-US" b="0" i="1" smtClean="0">
                        <a:latin typeface="Cambria Math"/>
                      </a:rPr>
                      <m:t>𝐼</m:t>
                    </m:r>
                    <m:d>
                      <m:dPr>
                        <m:ctrlPr>
                          <a:rPr lang="en-US" i="1">
                            <a:latin typeface="Cambria Math" panose="02040503050406030204" pitchFamily="18" charset="0"/>
                          </a:rPr>
                        </m:ctrlPr>
                      </m:dPr>
                      <m:e>
                        <m:r>
                          <a:rPr lang="en-US" i="1">
                            <a:latin typeface="Cambria Math"/>
                          </a:rPr>
                          <m:t>𝑋</m:t>
                        </m:r>
                        <m:r>
                          <a:rPr lang="en-US" b="0" i="1" smtClean="0">
                            <a:latin typeface="Cambria Math"/>
                          </a:rPr>
                          <m:t>,</m:t>
                        </m:r>
                        <m:r>
                          <a:rPr lang="en-US" b="0" i="1" smtClean="0">
                            <a:latin typeface="Cambria Math"/>
                          </a:rPr>
                          <m:t>𝑌</m:t>
                        </m:r>
                      </m:e>
                    </m:d>
                    <m:r>
                      <a:rPr lang="en-US" i="1">
                        <a:latin typeface="Cambria Math"/>
                      </a:rPr>
                      <m:t>=</m:t>
                    </m:r>
                    <m:r>
                      <a:rPr lang="en-US" b="0" i="1" smtClean="0">
                        <a:latin typeface="Cambria Math"/>
                      </a:rPr>
                      <m:t>𝐻</m:t>
                    </m:r>
                    <m:d>
                      <m:dPr>
                        <m:ctrlPr>
                          <a:rPr lang="en-US" b="0" i="1" smtClean="0">
                            <a:latin typeface="Cambria Math" panose="02040503050406030204" pitchFamily="18" charset="0"/>
                          </a:rPr>
                        </m:ctrlPr>
                      </m:dPr>
                      <m:e>
                        <m:r>
                          <a:rPr lang="en-US" b="0" i="1" smtClean="0">
                            <a:latin typeface="Cambria Math"/>
                          </a:rPr>
                          <m:t>𝑋</m:t>
                        </m:r>
                      </m:e>
                    </m:d>
                    <m:r>
                      <a:rPr lang="en-US" b="0" i="1" smtClean="0">
                        <a:latin typeface="Cambria Math"/>
                      </a:rPr>
                      <m:t>+</m:t>
                    </m:r>
                    <m:r>
                      <a:rPr lang="en-US" b="0" i="1" smtClean="0">
                        <a:latin typeface="Cambria Math"/>
                      </a:rPr>
                      <m:t>𝐻</m:t>
                    </m:r>
                    <m:d>
                      <m:dPr>
                        <m:ctrlPr>
                          <a:rPr lang="en-US" b="0" i="1" smtClean="0">
                            <a:latin typeface="Cambria Math" panose="02040503050406030204" pitchFamily="18" charset="0"/>
                          </a:rPr>
                        </m:ctrlPr>
                      </m:dPr>
                      <m:e>
                        <m:r>
                          <a:rPr lang="en-US" b="0" i="1" smtClean="0">
                            <a:latin typeface="Cambria Math"/>
                          </a:rPr>
                          <m:t>𝑌</m:t>
                        </m:r>
                      </m:e>
                    </m:d>
                    <m:r>
                      <a:rPr lang="en-US" b="0" i="1" smtClean="0">
                        <a:latin typeface="Cambria Math"/>
                      </a:rPr>
                      <m:t>−</m:t>
                    </m:r>
                    <m:r>
                      <a:rPr lang="en-US" b="0" i="1" smtClean="0">
                        <a:latin typeface="Cambria Math"/>
                      </a:rPr>
                      <m:t>𝐻</m:t>
                    </m:r>
                    <m:r>
                      <a:rPr lang="en-US" b="0" i="1" smtClean="0">
                        <a:latin typeface="Cambria Math"/>
                      </a:rPr>
                      <m:t>(</m:t>
                    </m:r>
                    <m:r>
                      <a:rPr lang="en-US" b="0" i="1" smtClean="0">
                        <a:latin typeface="Cambria Math"/>
                      </a:rPr>
                      <m:t>𝑋</m:t>
                    </m:r>
                    <m:r>
                      <a:rPr lang="en-US" b="0" i="1" smtClean="0">
                        <a:latin typeface="Cambria Math"/>
                      </a:rPr>
                      <m:t>,</m:t>
                    </m:r>
                    <m:r>
                      <a:rPr lang="en-US" b="0" i="1" smtClean="0">
                        <a:latin typeface="Cambria Math"/>
                      </a:rPr>
                      <m:t>𝑌</m:t>
                    </m:r>
                    <m:r>
                      <a:rPr lang="en-US" b="0" i="1" smtClean="0">
                        <a:latin typeface="Cambria Math"/>
                      </a:rPr>
                      <m:t>)</m:t>
                    </m:r>
                  </m:oMath>
                </a14:m>
                <a:r>
                  <a:rPr lang="en-US" dirty="0"/>
                  <a:t>, where</a:t>
                </a:r>
              </a:p>
              <a:p>
                <a:pPr marL="0" indent="0">
                  <a:buNone/>
                </a:pPr>
                <a:endParaRPr lang="en-US" dirty="0"/>
              </a:p>
              <a:p>
                <a:pPr marL="0" indent="0">
                  <a:buNone/>
                </a:pPr>
                <a:r>
                  <a:rPr lang="en-US" i="1" dirty="0">
                    <a:latin typeface="Times New Roman" pitchFamily="18" charset="0"/>
                    <a:cs typeface="Times New Roman" pitchFamily="18" charset="0"/>
                  </a:rPr>
                  <a:t>H(X,Y)</a:t>
                </a:r>
                <a:r>
                  <a:rPr lang="en-US" dirty="0"/>
                  <a:t> is the joint entropy of </a:t>
                </a:r>
                <a:r>
                  <a:rPr lang="en-US" i="1" dirty="0">
                    <a:latin typeface="Times New Roman" pitchFamily="18" charset="0"/>
                    <a:cs typeface="Times New Roman" pitchFamily="18" charset="0"/>
                  </a:rPr>
                  <a:t>X</a:t>
                </a:r>
                <a:r>
                  <a:rPr lang="en-US" dirty="0"/>
                  <a:t> and </a:t>
                </a:r>
                <a:r>
                  <a:rPr lang="en-US" dirty="0">
                    <a:latin typeface="Times New Roman" pitchFamily="18" charset="0"/>
                    <a:cs typeface="Times New Roman" pitchFamily="18" charset="0"/>
                  </a:rPr>
                  <a:t>Y, </a:t>
                </a:r>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a:rPr>
                        <m:t>𝐻</m:t>
                      </m:r>
                      <m:d>
                        <m:dPr>
                          <m:ctrlPr>
                            <a:rPr lang="en-US" i="1">
                              <a:latin typeface="Cambria Math" panose="02040503050406030204" pitchFamily="18" charset="0"/>
                            </a:rPr>
                          </m:ctrlPr>
                        </m:dPr>
                        <m:e>
                          <m:r>
                            <a:rPr lang="en-US" i="1">
                              <a:latin typeface="Cambria Math"/>
                            </a:rPr>
                            <m:t>𝑋</m:t>
                          </m:r>
                          <m:r>
                            <a:rPr lang="en-US" b="0" i="1" smtClean="0">
                              <a:latin typeface="Cambria Math"/>
                            </a:rPr>
                            <m:t>,</m:t>
                          </m:r>
                          <m:r>
                            <a:rPr lang="en-US" b="0" i="1" smtClean="0">
                              <a:latin typeface="Cambria Math"/>
                            </a:rPr>
                            <m:t>𝑌</m:t>
                          </m:r>
                        </m:e>
                      </m:d>
                      <m:r>
                        <a:rPr lang="en-US" i="1">
                          <a:latin typeface="Cambria Math"/>
                        </a:rPr>
                        <m:t>=−</m:t>
                      </m:r>
                      <m:nary>
                        <m:naryPr>
                          <m:chr m:val="∑"/>
                          <m:supHide m:val="on"/>
                          <m:ctrlPr>
                            <a:rPr lang="en-US" i="1" smtClean="0">
                              <a:latin typeface="Cambria Math" panose="02040503050406030204" pitchFamily="18" charset="0"/>
                            </a:rPr>
                          </m:ctrlPr>
                        </m:naryPr>
                        <m:sub>
                          <m:r>
                            <m:rPr>
                              <m:brk m:alnAt="7"/>
                            </m:rPr>
                            <a:rPr lang="en-US" b="0" i="1" smtClean="0">
                              <a:latin typeface="Cambria Math"/>
                            </a:rPr>
                            <m:t>𝑖</m:t>
                          </m:r>
                        </m:sub>
                        <m:sup/>
                        <m:e>
                          <m:nary>
                            <m:naryPr>
                              <m:chr m:val="∑"/>
                              <m:supHide m:val="on"/>
                              <m:ctrlPr>
                                <a:rPr lang="en-US" i="1" smtClean="0">
                                  <a:latin typeface="Cambria Math" panose="02040503050406030204" pitchFamily="18" charset="0"/>
                                </a:rPr>
                              </m:ctrlPr>
                            </m:naryPr>
                            <m:sub>
                              <m:r>
                                <m:rPr>
                                  <m:brk m:alnAt="7"/>
                                </m:rPr>
                                <a:rPr lang="en-US" b="0" i="1" smtClean="0">
                                  <a:latin typeface="Cambria Math"/>
                                </a:rPr>
                                <m:t>𝑗</m:t>
                              </m:r>
                            </m:sub>
                            <m:sup/>
                            <m:e>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a:rPr lang="en-US" i="1">
                                          <a:latin typeface="Cambria Math"/>
                                        </a:rPr>
                                        <m:t>𝑝</m:t>
                                      </m:r>
                                      <m:r>
                                        <a:rPr lang="en-US" i="1" baseline="-25000">
                                          <a:latin typeface="Cambria Math"/>
                                        </a:rPr>
                                        <m:t>𝑖𝑗</m:t>
                                      </m:r>
                                      <m:r>
                                        <m:rPr>
                                          <m:sty m:val="p"/>
                                        </m:rPr>
                                        <a:rPr lang="en-US">
                                          <a:latin typeface="Cambria Math"/>
                                        </a:rPr>
                                        <m:t>log</m:t>
                                      </m:r>
                                    </m:e>
                                    <m:sub>
                                      <m:r>
                                        <a:rPr lang="en-US" i="1">
                                          <a:latin typeface="Cambria Math"/>
                                        </a:rPr>
                                        <m:t>2</m:t>
                                      </m:r>
                                    </m:sub>
                                  </m:sSub>
                                </m:fName>
                                <m:e>
                                  <m:r>
                                    <a:rPr lang="en-US" i="1">
                                      <a:latin typeface="Cambria Math"/>
                                    </a:rPr>
                                    <m:t>𝑝</m:t>
                                  </m:r>
                                  <m:r>
                                    <a:rPr lang="en-US" i="1" baseline="-25000">
                                      <a:latin typeface="Cambria Math"/>
                                    </a:rPr>
                                    <m:t>𝑖𝑗</m:t>
                                  </m:r>
                                </m:e>
                              </m:func>
                            </m:e>
                          </m:nary>
                        </m:e>
                      </m:nary>
                    </m:oMath>
                  </m:oMathPara>
                </a14:m>
                <a:endParaRPr lang="en-US" dirty="0"/>
              </a:p>
              <a:p>
                <a:pPr marL="0" indent="0">
                  <a:buNone/>
                </a:pPr>
                <a:r>
                  <a:rPr lang="en-US" sz="2900" dirty="0"/>
                  <a:t>Where</a:t>
                </a:r>
                <a:r>
                  <a:rPr lang="en-US" i="1" dirty="0">
                    <a:latin typeface="Times New Roman" pitchFamily="18" charset="0"/>
                    <a:cs typeface="Times New Roman" pitchFamily="18" charset="0"/>
                  </a:rPr>
                  <a:t> </a:t>
                </a:r>
                <a:r>
                  <a:rPr lang="en-US" i="1" dirty="0" err="1">
                    <a:latin typeface="Times New Roman" pitchFamily="18" charset="0"/>
                    <a:cs typeface="Times New Roman" pitchFamily="18" charset="0"/>
                  </a:rPr>
                  <a:t>p</a:t>
                </a:r>
                <a:r>
                  <a:rPr lang="en-US" i="1" baseline="-25000" dirty="0" err="1">
                    <a:latin typeface="Times New Roman" pitchFamily="18" charset="0"/>
                    <a:cs typeface="Times New Roman" pitchFamily="18" charset="0"/>
                  </a:rPr>
                  <a:t>ij</a:t>
                </a:r>
                <a:r>
                  <a:rPr lang="en-US" dirty="0"/>
                  <a:t> is the probability that the </a:t>
                </a:r>
                <a:r>
                  <a:rPr lang="en-US" i="1" dirty="0" err="1">
                    <a:latin typeface="Times New Roman" pitchFamily="18" charset="0"/>
                    <a:cs typeface="Times New Roman" pitchFamily="18" charset="0"/>
                  </a:rPr>
                  <a:t>i</a:t>
                </a:r>
                <a:r>
                  <a:rPr lang="en-US" baseline="30000" dirty="0" err="1"/>
                  <a:t>th</a:t>
                </a:r>
                <a:r>
                  <a:rPr lang="en-US" dirty="0"/>
                  <a:t> value of </a:t>
                </a:r>
                <a:r>
                  <a:rPr lang="en-US" i="1" dirty="0">
                    <a:latin typeface="Times New Roman" pitchFamily="18" charset="0"/>
                    <a:cs typeface="Times New Roman" pitchFamily="18" charset="0"/>
                  </a:rPr>
                  <a:t>X</a:t>
                </a:r>
                <a:r>
                  <a:rPr lang="en-US" dirty="0"/>
                  <a:t> and the </a:t>
                </a:r>
                <a:r>
                  <a:rPr lang="en-US" i="1" dirty="0" err="1">
                    <a:latin typeface="Times New Roman" pitchFamily="18" charset="0"/>
                    <a:cs typeface="Times New Roman" pitchFamily="18" charset="0"/>
                  </a:rPr>
                  <a:t>j</a:t>
                </a:r>
                <a:r>
                  <a:rPr lang="en-US" baseline="30000" dirty="0" err="1"/>
                  <a:t>th</a:t>
                </a:r>
                <a:r>
                  <a:rPr lang="en-US" dirty="0"/>
                  <a:t> value of </a:t>
                </a:r>
                <a:r>
                  <a:rPr lang="en-US" i="1" dirty="0">
                    <a:latin typeface="Times New Roman" pitchFamily="18" charset="0"/>
                    <a:cs typeface="Times New Roman" pitchFamily="18" charset="0"/>
                  </a:rPr>
                  <a:t>Y</a:t>
                </a:r>
                <a:r>
                  <a:rPr lang="en-US" dirty="0"/>
                  <a:t> occur together </a:t>
                </a:r>
              </a:p>
              <a:p>
                <a:pPr marL="0" indent="0">
                  <a:buNone/>
                </a:pPr>
                <a:endParaRPr lang="en-US" i="1" dirty="0"/>
              </a:p>
              <a:p>
                <a:r>
                  <a:rPr lang="en-US" dirty="0"/>
                  <a:t>For discrete variables, this is easy to compute</a:t>
                </a:r>
              </a:p>
              <a:p>
                <a:endParaRPr lang="en-US" dirty="0"/>
              </a:p>
              <a:p>
                <a:r>
                  <a:rPr lang="en-US" dirty="0"/>
                  <a:t>Maximum mutual information for discrete variables is </a:t>
                </a:r>
                <a:br>
                  <a:rPr lang="en-US" dirty="0"/>
                </a:br>
                <a:r>
                  <a:rPr lang="en-US" dirty="0"/>
                  <a:t>log</a:t>
                </a:r>
                <a:r>
                  <a:rPr lang="en-US" baseline="-25000" dirty="0"/>
                  <a:t>2</a:t>
                </a:r>
                <a:r>
                  <a:rPr lang="en-US" dirty="0"/>
                  <a:t>(min</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n</a:t>
                </a:r>
                <a:r>
                  <a:rPr lang="en-US" i="1" baseline="-25000" dirty="0" err="1">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n</a:t>
                </a:r>
                <a:r>
                  <a:rPr lang="en-US" i="1" baseline="-25000" dirty="0" err="1">
                    <a:latin typeface="Times New Roman" panose="02020603050405020304" pitchFamily="18" charset="0"/>
                    <a:cs typeface="Times New Roman" panose="02020603050405020304" pitchFamily="18" charset="0"/>
                  </a:rPr>
                  <a:t>Y</a:t>
                </a:r>
                <a:r>
                  <a:rPr lang="en-US" i="1" dirty="0">
                    <a:latin typeface="Times New Roman" panose="02020603050405020304" pitchFamily="18" charset="0"/>
                    <a:cs typeface="Times New Roman" panose="02020603050405020304" pitchFamily="18" charset="0"/>
                  </a:rPr>
                  <a:t> </a:t>
                </a:r>
                <a:r>
                  <a:rPr lang="en-US" dirty="0"/>
                  <a:t>), where </a:t>
                </a:r>
                <a:r>
                  <a:rPr lang="en-US" i="1" dirty="0" err="1">
                    <a:latin typeface="Times New Roman" panose="02020603050405020304" pitchFamily="18" charset="0"/>
                    <a:cs typeface="Times New Roman" panose="02020603050405020304" pitchFamily="18" charset="0"/>
                  </a:rPr>
                  <a:t>n</a:t>
                </a:r>
                <a:r>
                  <a:rPr lang="en-US" i="1" baseline="-25000" dirty="0" err="1">
                    <a:latin typeface="Times New Roman" panose="02020603050405020304" pitchFamily="18" charset="0"/>
                    <a:cs typeface="Times New Roman" panose="02020603050405020304" pitchFamily="18" charset="0"/>
                  </a:rPr>
                  <a:t>X</a:t>
                </a:r>
                <a:r>
                  <a:rPr lang="en-US" dirty="0"/>
                  <a:t> (</a:t>
                </a:r>
                <a:r>
                  <a:rPr lang="en-US" i="1" dirty="0" err="1">
                    <a:latin typeface="Times New Roman" panose="02020603050405020304" pitchFamily="18" charset="0"/>
                    <a:cs typeface="Times New Roman" panose="02020603050405020304" pitchFamily="18" charset="0"/>
                  </a:rPr>
                  <a:t>n</a:t>
                </a:r>
                <a:r>
                  <a:rPr lang="en-US" i="1" baseline="-25000" dirty="0" err="1">
                    <a:latin typeface="Times New Roman" panose="02020603050405020304" pitchFamily="18" charset="0"/>
                    <a:cs typeface="Times New Roman" panose="02020603050405020304" pitchFamily="18" charset="0"/>
                  </a:rPr>
                  <a:t>Y</a:t>
                </a:r>
                <a:r>
                  <a:rPr lang="en-US" dirty="0"/>
                  <a:t>) is the number of values of </a:t>
                </a:r>
                <a:r>
                  <a:rPr lang="en-US" i="1" dirty="0">
                    <a:latin typeface="Times New Roman" panose="02020603050405020304" pitchFamily="18" charset="0"/>
                    <a:cs typeface="Times New Roman" panose="02020603050405020304" pitchFamily="18" charset="0"/>
                  </a:rPr>
                  <a:t>X</a:t>
                </a:r>
                <a:r>
                  <a:rPr lang="en-US" dirty="0"/>
                  <a:t> (</a:t>
                </a:r>
                <a:r>
                  <a:rPr lang="en-US" i="1" dirty="0">
                    <a:latin typeface="Times New Roman" panose="02020603050405020304" pitchFamily="18" charset="0"/>
                    <a:cs typeface="Times New Roman" panose="02020603050405020304" pitchFamily="18" charset="0"/>
                  </a:rPr>
                  <a:t>Y</a:t>
                </a:r>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733" t="-1765"/>
                </a:stretch>
              </a:blipFill>
            </p:spPr>
            <p:txBody>
              <a:bodyPr/>
              <a:lstStyle/>
              <a:p>
                <a:r>
                  <a:rPr lang="en-US">
                    <a:noFill/>
                  </a:rPr>
                  <a:t> </a:t>
                </a:r>
              </a:p>
            </p:txBody>
          </p:sp>
        </mc:Fallback>
      </mc:AlternateContent>
    </p:spTree>
    <p:extLst>
      <p:ext uri="{BB962C8B-B14F-4D97-AF65-F5344CB8AC3E}">
        <p14:creationId xmlns:p14="http://schemas.microsoft.com/office/powerpoint/2010/main" val="26180139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Mutual Information Example</a:t>
            </a:r>
          </a:p>
        </p:txBody>
      </p:sp>
      <p:graphicFrame>
        <p:nvGraphicFramePr>
          <p:cNvPr id="4" name="Table 3"/>
          <p:cNvGraphicFramePr>
            <a:graphicFrameLocks noGrp="1"/>
          </p:cNvGraphicFramePr>
          <p:nvPr>
            <p:extLst>
              <p:ext uri="{D42A27DB-BD31-4B8C-83A1-F6EECF244321}">
                <p14:modId xmlns:p14="http://schemas.microsoft.com/office/powerpoint/2010/main" val="1636483945"/>
              </p:ext>
            </p:extLst>
          </p:nvPr>
        </p:nvGraphicFramePr>
        <p:xfrm>
          <a:off x="152400" y="1219200"/>
          <a:ext cx="3733800" cy="1828800"/>
        </p:xfrm>
        <a:graphic>
          <a:graphicData uri="http://schemas.openxmlformats.org/drawingml/2006/table">
            <a:tbl>
              <a:tblPr firstRow="1" bandRow="1">
                <a:tableStyleId>{073A0DAA-6AF3-43AB-8588-CEC1D06C72B9}</a:tableStyleId>
              </a:tblPr>
              <a:tblGrid>
                <a:gridCol w="10668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601980">
                  <a:extLst>
                    <a:ext uri="{9D8B030D-6E8A-4147-A177-3AD203B41FA5}">
                      <a16:colId xmlns:a16="http://schemas.microsoft.com/office/drawing/2014/main" val="20002"/>
                    </a:ext>
                  </a:extLst>
                </a:gridCol>
                <a:gridCol w="1150620">
                  <a:extLst>
                    <a:ext uri="{9D8B030D-6E8A-4147-A177-3AD203B41FA5}">
                      <a16:colId xmlns:a16="http://schemas.microsoft.com/office/drawing/2014/main" val="20003"/>
                    </a:ext>
                  </a:extLst>
                </a:gridCol>
              </a:tblGrid>
              <a:tr h="400050">
                <a:tc>
                  <a:txBody>
                    <a:bodyPr/>
                    <a:lstStyle/>
                    <a:p>
                      <a:r>
                        <a:rPr lang="en-US" dirty="0"/>
                        <a:t>Student Status</a:t>
                      </a:r>
                      <a:r>
                        <a:rPr lang="en-US" baseline="0" dirty="0"/>
                        <a:t> </a:t>
                      </a:r>
                      <a:endParaRPr lang="en-US" dirty="0"/>
                    </a:p>
                  </a:txBody>
                  <a:tcPr/>
                </a:tc>
                <a:tc>
                  <a:txBody>
                    <a:bodyPr/>
                    <a:lstStyle/>
                    <a:p>
                      <a:r>
                        <a:rPr lang="en-US" dirty="0"/>
                        <a:t>Count</a:t>
                      </a:r>
                    </a:p>
                  </a:txBody>
                  <a:tcPr/>
                </a:tc>
                <a:tc>
                  <a:txBody>
                    <a:bodyPr/>
                    <a:lstStyle/>
                    <a:p>
                      <a:r>
                        <a:rPr lang="en-US" i="1" dirty="0">
                          <a:latin typeface="Times New Roman" pitchFamily="18" charset="0"/>
                          <a:cs typeface="Times New Roman" pitchFamily="18" charset="0"/>
                        </a:rPr>
                        <a:t>p</a:t>
                      </a:r>
                    </a:p>
                  </a:txBody>
                  <a:tcPr/>
                </a:tc>
                <a:tc>
                  <a:txBody>
                    <a:bodyPr/>
                    <a:lstStyle/>
                    <a:p>
                      <a:r>
                        <a:rPr lang="en-US" i="1" dirty="0">
                          <a:latin typeface="Times New Roman" pitchFamily="18" charset="0"/>
                          <a:cs typeface="Times New Roman" pitchFamily="18" charset="0"/>
                        </a:rPr>
                        <a:t>-p</a:t>
                      </a:r>
                      <a:r>
                        <a:rPr lang="en-US" i="0" dirty="0">
                          <a:latin typeface="Times New Roman" pitchFamily="18" charset="0"/>
                          <a:cs typeface="Times New Roman" pitchFamily="18" charset="0"/>
                        </a:rPr>
                        <a:t>log</a:t>
                      </a:r>
                      <a:r>
                        <a:rPr lang="en-US" i="0" baseline="-25000" dirty="0">
                          <a:latin typeface="Times New Roman" pitchFamily="18" charset="0"/>
                          <a:cs typeface="Times New Roman" pitchFamily="18" charset="0"/>
                        </a:rPr>
                        <a:t>2</a:t>
                      </a:r>
                      <a:r>
                        <a:rPr lang="en-US" i="1" dirty="0">
                          <a:latin typeface="Times New Roman" pitchFamily="18" charset="0"/>
                          <a:cs typeface="Times New Roman" pitchFamily="18" charset="0"/>
                        </a:rPr>
                        <a:t>p</a:t>
                      </a:r>
                    </a:p>
                  </a:txBody>
                  <a:tcPr/>
                </a:tc>
                <a:extLst>
                  <a:ext uri="{0D108BD9-81ED-4DB2-BD59-A6C34878D82A}">
                    <a16:rowId xmlns:a16="http://schemas.microsoft.com/office/drawing/2014/main" val="10000"/>
                  </a:ext>
                </a:extLst>
              </a:tr>
              <a:tr h="400050">
                <a:tc>
                  <a:txBody>
                    <a:bodyPr/>
                    <a:lstStyle/>
                    <a:p>
                      <a:r>
                        <a:rPr lang="en-US" sz="1400" dirty="0"/>
                        <a:t>Undergrad</a:t>
                      </a:r>
                    </a:p>
                  </a:txBody>
                  <a:tcPr/>
                </a:tc>
                <a:tc>
                  <a:txBody>
                    <a:bodyPr/>
                    <a:lstStyle/>
                    <a:p>
                      <a:r>
                        <a:rPr lang="en-US" sz="1400" dirty="0"/>
                        <a:t>45</a:t>
                      </a:r>
                    </a:p>
                  </a:txBody>
                  <a:tcPr/>
                </a:tc>
                <a:tc>
                  <a:txBody>
                    <a:bodyPr/>
                    <a:lstStyle/>
                    <a:p>
                      <a:r>
                        <a:rPr lang="en-US" sz="1400" dirty="0"/>
                        <a:t>0.45</a:t>
                      </a:r>
                    </a:p>
                  </a:txBody>
                  <a:tcPr/>
                </a:tc>
                <a:tc>
                  <a:txBody>
                    <a:bodyPr/>
                    <a:lstStyle/>
                    <a:p>
                      <a:r>
                        <a:rPr lang="en-US" sz="1400" dirty="0"/>
                        <a:t>0.5184</a:t>
                      </a:r>
                    </a:p>
                  </a:txBody>
                  <a:tcPr/>
                </a:tc>
                <a:extLst>
                  <a:ext uri="{0D108BD9-81ED-4DB2-BD59-A6C34878D82A}">
                    <a16:rowId xmlns:a16="http://schemas.microsoft.com/office/drawing/2014/main" val="10001"/>
                  </a:ext>
                </a:extLst>
              </a:tr>
              <a:tr h="400050">
                <a:tc>
                  <a:txBody>
                    <a:bodyPr/>
                    <a:lstStyle/>
                    <a:p>
                      <a:r>
                        <a:rPr lang="en-US" sz="1400" dirty="0"/>
                        <a:t>Grad</a:t>
                      </a:r>
                    </a:p>
                  </a:txBody>
                  <a:tcPr/>
                </a:tc>
                <a:tc>
                  <a:txBody>
                    <a:bodyPr/>
                    <a:lstStyle/>
                    <a:p>
                      <a:r>
                        <a:rPr lang="en-US" sz="1400" dirty="0"/>
                        <a:t>55</a:t>
                      </a:r>
                    </a:p>
                  </a:txBody>
                  <a:tcPr/>
                </a:tc>
                <a:tc>
                  <a:txBody>
                    <a:bodyPr/>
                    <a:lstStyle/>
                    <a:p>
                      <a:r>
                        <a:rPr lang="en-US" sz="1400" dirty="0"/>
                        <a:t>0.55</a:t>
                      </a:r>
                    </a:p>
                  </a:txBody>
                  <a:tcPr/>
                </a:tc>
                <a:tc>
                  <a:txBody>
                    <a:bodyPr/>
                    <a:lstStyle/>
                    <a:p>
                      <a:r>
                        <a:rPr lang="en-US" sz="1400" dirty="0"/>
                        <a:t>0.4744</a:t>
                      </a:r>
                    </a:p>
                  </a:txBody>
                  <a:tcPr/>
                </a:tc>
                <a:extLst>
                  <a:ext uri="{0D108BD9-81ED-4DB2-BD59-A6C34878D82A}">
                    <a16:rowId xmlns:a16="http://schemas.microsoft.com/office/drawing/2014/main" val="10002"/>
                  </a:ext>
                </a:extLst>
              </a:tr>
              <a:tr h="388620">
                <a:tc>
                  <a:txBody>
                    <a:bodyPr/>
                    <a:lstStyle/>
                    <a:p>
                      <a:r>
                        <a:rPr lang="en-US" sz="1400" dirty="0"/>
                        <a:t>Total</a:t>
                      </a:r>
                    </a:p>
                  </a:txBody>
                  <a:tcPr/>
                </a:tc>
                <a:tc>
                  <a:txBody>
                    <a:bodyPr/>
                    <a:lstStyle/>
                    <a:p>
                      <a:r>
                        <a:rPr lang="en-US" sz="1400" dirty="0"/>
                        <a:t>100</a:t>
                      </a:r>
                    </a:p>
                  </a:txBody>
                  <a:tcPr/>
                </a:tc>
                <a:tc>
                  <a:txBody>
                    <a:bodyPr/>
                    <a:lstStyle/>
                    <a:p>
                      <a:r>
                        <a:rPr lang="en-US" sz="1400" dirty="0"/>
                        <a:t>1.00</a:t>
                      </a:r>
                    </a:p>
                  </a:txBody>
                  <a:tcPr/>
                </a:tc>
                <a:tc>
                  <a:txBody>
                    <a:bodyPr/>
                    <a:lstStyle/>
                    <a:p>
                      <a:r>
                        <a:rPr lang="en-US" sz="1400" dirty="0"/>
                        <a:t>0.9928</a:t>
                      </a:r>
                    </a:p>
                  </a:txBody>
                  <a:tcPr/>
                </a:tc>
                <a:extLst>
                  <a:ext uri="{0D108BD9-81ED-4DB2-BD59-A6C34878D82A}">
                    <a16:rowId xmlns:a16="http://schemas.microsoft.com/office/drawing/2014/main" val="10003"/>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601138903"/>
              </p:ext>
            </p:extLst>
          </p:nvPr>
        </p:nvGraphicFramePr>
        <p:xfrm>
          <a:off x="152400" y="3276600"/>
          <a:ext cx="3733800" cy="1752600"/>
        </p:xfrm>
        <a:graphic>
          <a:graphicData uri="http://schemas.openxmlformats.org/drawingml/2006/table">
            <a:tbl>
              <a:tblPr firstRow="1" bandRow="1">
                <a:tableStyleId>{073A0DAA-6AF3-43AB-8588-CEC1D06C72B9}</a:tableStyleId>
              </a:tblPr>
              <a:tblGrid>
                <a:gridCol w="10668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tblGrid>
              <a:tr h="349556">
                <a:tc>
                  <a:txBody>
                    <a:bodyPr/>
                    <a:lstStyle/>
                    <a:p>
                      <a:r>
                        <a:rPr lang="en-US" dirty="0"/>
                        <a:t>Grade</a:t>
                      </a:r>
                    </a:p>
                  </a:txBody>
                  <a:tcPr/>
                </a:tc>
                <a:tc>
                  <a:txBody>
                    <a:bodyPr/>
                    <a:lstStyle/>
                    <a:p>
                      <a:r>
                        <a:rPr lang="en-US" dirty="0"/>
                        <a:t>Count</a:t>
                      </a:r>
                    </a:p>
                  </a:txBody>
                  <a:tcPr/>
                </a:tc>
                <a:tc>
                  <a:txBody>
                    <a:bodyPr/>
                    <a:lstStyle/>
                    <a:p>
                      <a:r>
                        <a:rPr lang="en-US" i="1" dirty="0">
                          <a:latin typeface="Times New Roman" pitchFamily="18" charset="0"/>
                          <a:cs typeface="Times New Roman" pitchFamily="18" charset="0"/>
                        </a:rPr>
                        <a:t>p</a:t>
                      </a:r>
                    </a:p>
                  </a:txBody>
                  <a:tcPr/>
                </a:tc>
                <a:tc>
                  <a:txBody>
                    <a:bodyPr/>
                    <a:lstStyle/>
                    <a:p>
                      <a:r>
                        <a:rPr lang="en-US" i="1" dirty="0">
                          <a:latin typeface="Times New Roman" pitchFamily="18" charset="0"/>
                          <a:cs typeface="Times New Roman" pitchFamily="18" charset="0"/>
                        </a:rPr>
                        <a:t>-p</a:t>
                      </a:r>
                      <a:r>
                        <a:rPr lang="en-US" i="0" dirty="0">
                          <a:latin typeface="Times New Roman" pitchFamily="18" charset="0"/>
                          <a:cs typeface="Times New Roman" pitchFamily="18" charset="0"/>
                        </a:rPr>
                        <a:t>log</a:t>
                      </a:r>
                      <a:r>
                        <a:rPr lang="en-US" i="0" baseline="-25000" dirty="0">
                          <a:latin typeface="Times New Roman" pitchFamily="18" charset="0"/>
                          <a:cs typeface="Times New Roman" pitchFamily="18" charset="0"/>
                        </a:rPr>
                        <a:t>2</a:t>
                      </a:r>
                      <a:r>
                        <a:rPr lang="en-US" i="1" dirty="0">
                          <a:latin typeface="Times New Roman" pitchFamily="18" charset="0"/>
                          <a:cs typeface="Times New Roman" pitchFamily="18" charset="0"/>
                        </a:rPr>
                        <a:t>p</a:t>
                      </a:r>
                    </a:p>
                  </a:txBody>
                  <a:tcPr/>
                </a:tc>
                <a:extLst>
                  <a:ext uri="{0D108BD9-81ED-4DB2-BD59-A6C34878D82A}">
                    <a16:rowId xmlns:a16="http://schemas.microsoft.com/office/drawing/2014/main" val="10000"/>
                  </a:ext>
                </a:extLst>
              </a:tr>
              <a:tr h="341364">
                <a:tc>
                  <a:txBody>
                    <a:bodyPr/>
                    <a:lstStyle/>
                    <a:p>
                      <a:r>
                        <a:rPr lang="en-US" sz="1400" dirty="0"/>
                        <a:t>A</a:t>
                      </a:r>
                    </a:p>
                  </a:txBody>
                  <a:tcPr/>
                </a:tc>
                <a:tc>
                  <a:txBody>
                    <a:bodyPr/>
                    <a:lstStyle/>
                    <a:p>
                      <a:r>
                        <a:rPr lang="en-US" sz="1400" dirty="0"/>
                        <a:t>35</a:t>
                      </a:r>
                    </a:p>
                  </a:txBody>
                  <a:tcPr/>
                </a:tc>
                <a:tc>
                  <a:txBody>
                    <a:bodyPr/>
                    <a:lstStyle/>
                    <a:p>
                      <a:r>
                        <a:rPr lang="en-US" sz="1400" dirty="0"/>
                        <a:t>0.35</a:t>
                      </a:r>
                    </a:p>
                  </a:txBody>
                  <a:tcPr/>
                </a:tc>
                <a:tc>
                  <a:txBody>
                    <a:bodyPr/>
                    <a:lstStyle/>
                    <a:p>
                      <a:r>
                        <a:rPr lang="en-US" sz="1400" dirty="0"/>
                        <a:t>0.5301</a:t>
                      </a:r>
                    </a:p>
                  </a:txBody>
                  <a:tcPr/>
                </a:tc>
                <a:extLst>
                  <a:ext uri="{0D108BD9-81ED-4DB2-BD59-A6C34878D82A}">
                    <a16:rowId xmlns:a16="http://schemas.microsoft.com/office/drawing/2014/main" val="10001"/>
                  </a:ext>
                </a:extLst>
              </a:tr>
              <a:tr h="341364">
                <a:tc>
                  <a:txBody>
                    <a:bodyPr/>
                    <a:lstStyle/>
                    <a:p>
                      <a:r>
                        <a:rPr lang="en-US" sz="1400" dirty="0"/>
                        <a:t>B</a:t>
                      </a:r>
                    </a:p>
                  </a:txBody>
                  <a:tcPr/>
                </a:tc>
                <a:tc>
                  <a:txBody>
                    <a:bodyPr/>
                    <a:lstStyle/>
                    <a:p>
                      <a:r>
                        <a:rPr lang="en-US" sz="1400" dirty="0"/>
                        <a:t>50</a:t>
                      </a:r>
                    </a:p>
                  </a:txBody>
                  <a:tcPr/>
                </a:tc>
                <a:tc>
                  <a:txBody>
                    <a:bodyPr/>
                    <a:lstStyle/>
                    <a:p>
                      <a:r>
                        <a:rPr lang="en-US" sz="1400" dirty="0"/>
                        <a:t>0.50</a:t>
                      </a:r>
                    </a:p>
                  </a:txBody>
                  <a:tcPr/>
                </a:tc>
                <a:tc>
                  <a:txBody>
                    <a:bodyPr/>
                    <a:lstStyle/>
                    <a:p>
                      <a:r>
                        <a:rPr lang="en-US" sz="1400" dirty="0"/>
                        <a:t>0.5000</a:t>
                      </a:r>
                    </a:p>
                  </a:txBody>
                  <a:tcPr/>
                </a:tc>
                <a:extLst>
                  <a:ext uri="{0D108BD9-81ED-4DB2-BD59-A6C34878D82A}">
                    <a16:rowId xmlns:a16="http://schemas.microsoft.com/office/drawing/2014/main" val="10002"/>
                  </a:ext>
                </a:extLst>
              </a:tr>
              <a:tr h="341364">
                <a:tc>
                  <a:txBody>
                    <a:bodyPr/>
                    <a:lstStyle/>
                    <a:p>
                      <a:r>
                        <a:rPr lang="en-US" sz="1400" dirty="0"/>
                        <a:t>C</a:t>
                      </a:r>
                    </a:p>
                  </a:txBody>
                  <a:tcPr/>
                </a:tc>
                <a:tc>
                  <a:txBody>
                    <a:bodyPr/>
                    <a:lstStyle/>
                    <a:p>
                      <a:r>
                        <a:rPr lang="en-US" sz="1400" dirty="0"/>
                        <a:t>15</a:t>
                      </a:r>
                    </a:p>
                  </a:txBody>
                  <a:tcPr/>
                </a:tc>
                <a:tc>
                  <a:txBody>
                    <a:bodyPr/>
                    <a:lstStyle/>
                    <a:p>
                      <a:r>
                        <a:rPr lang="en-US" sz="1400" dirty="0"/>
                        <a:t>0.15</a:t>
                      </a:r>
                    </a:p>
                  </a:txBody>
                  <a:tcPr/>
                </a:tc>
                <a:tc>
                  <a:txBody>
                    <a:bodyPr/>
                    <a:lstStyle/>
                    <a:p>
                      <a:r>
                        <a:rPr lang="en-US" sz="1400" dirty="0"/>
                        <a:t>0.4105</a:t>
                      </a:r>
                    </a:p>
                  </a:txBody>
                  <a:tcPr/>
                </a:tc>
                <a:extLst>
                  <a:ext uri="{0D108BD9-81ED-4DB2-BD59-A6C34878D82A}">
                    <a16:rowId xmlns:a16="http://schemas.microsoft.com/office/drawing/2014/main" val="10003"/>
                  </a:ext>
                </a:extLst>
              </a:tr>
              <a:tr h="362748">
                <a:tc>
                  <a:txBody>
                    <a:bodyPr/>
                    <a:lstStyle/>
                    <a:p>
                      <a:r>
                        <a:rPr lang="en-US" sz="1400" dirty="0"/>
                        <a:t>Total</a:t>
                      </a:r>
                    </a:p>
                  </a:txBody>
                  <a:tcPr/>
                </a:tc>
                <a:tc>
                  <a:txBody>
                    <a:bodyPr/>
                    <a:lstStyle/>
                    <a:p>
                      <a:r>
                        <a:rPr lang="en-US" sz="1400" dirty="0"/>
                        <a:t>100</a:t>
                      </a:r>
                    </a:p>
                  </a:txBody>
                  <a:tcPr/>
                </a:tc>
                <a:tc>
                  <a:txBody>
                    <a:bodyPr/>
                    <a:lstStyle/>
                    <a:p>
                      <a:r>
                        <a:rPr lang="en-US" sz="1400" dirty="0"/>
                        <a:t>1.00</a:t>
                      </a:r>
                    </a:p>
                  </a:txBody>
                  <a:tcPr/>
                </a:tc>
                <a:tc>
                  <a:txBody>
                    <a:bodyPr/>
                    <a:lstStyle/>
                    <a:p>
                      <a:r>
                        <a:rPr lang="en-US" sz="1400" dirty="0"/>
                        <a:t>1.4406</a:t>
                      </a:r>
                    </a:p>
                  </a:txBody>
                  <a:tcPr/>
                </a:tc>
                <a:extLst>
                  <a:ext uri="{0D108BD9-81ED-4DB2-BD59-A6C34878D82A}">
                    <a16:rowId xmlns:a16="http://schemas.microsoft.com/office/drawing/2014/main" val="10004"/>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066796470"/>
              </p:ext>
            </p:extLst>
          </p:nvPr>
        </p:nvGraphicFramePr>
        <p:xfrm>
          <a:off x="4267200" y="1219201"/>
          <a:ext cx="4724400" cy="3528332"/>
        </p:xfrm>
        <a:graphic>
          <a:graphicData uri="http://schemas.openxmlformats.org/drawingml/2006/table">
            <a:tbl>
              <a:tblPr firstRow="1" bandRow="1">
                <a:tableStyleId>{073A0DAA-6AF3-43AB-8588-CEC1D06C72B9}</a:tableStyleId>
              </a:tblPr>
              <a:tblGrid>
                <a:gridCol w="10668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1066800">
                  <a:extLst>
                    <a:ext uri="{9D8B030D-6E8A-4147-A177-3AD203B41FA5}">
                      <a16:colId xmlns:a16="http://schemas.microsoft.com/office/drawing/2014/main" val="20004"/>
                    </a:ext>
                  </a:extLst>
                </a:gridCol>
              </a:tblGrid>
              <a:tr h="745570">
                <a:tc>
                  <a:txBody>
                    <a:bodyPr/>
                    <a:lstStyle/>
                    <a:p>
                      <a:r>
                        <a:rPr lang="en-US" dirty="0"/>
                        <a:t>Student Status</a:t>
                      </a:r>
                      <a:r>
                        <a:rPr lang="en-US" baseline="0" dirty="0"/>
                        <a:t> </a:t>
                      </a:r>
                      <a:endParaRPr lang="en-US" dirty="0"/>
                    </a:p>
                  </a:txBody>
                  <a:tcPr/>
                </a:tc>
                <a:tc>
                  <a:txBody>
                    <a:bodyPr/>
                    <a:lstStyle/>
                    <a:p>
                      <a:r>
                        <a:rPr lang="en-US" dirty="0"/>
                        <a:t>Grade</a:t>
                      </a:r>
                    </a:p>
                  </a:txBody>
                  <a:tcPr/>
                </a:tc>
                <a:tc>
                  <a:txBody>
                    <a:bodyPr/>
                    <a:lstStyle/>
                    <a:p>
                      <a:r>
                        <a:rPr lang="en-US" dirty="0"/>
                        <a:t>Count</a:t>
                      </a:r>
                    </a:p>
                  </a:txBody>
                  <a:tcPr/>
                </a:tc>
                <a:tc>
                  <a:txBody>
                    <a:bodyPr/>
                    <a:lstStyle/>
                    <a:p>
                      <a:r>
                        <a:rPr lang="en-US" i="1" dirty="0">
                          <a:latin typeface="Times New Roman" pitchFamily="18" charset="0"/>
                          <a:cs typeface="Times New Roman" pitchFamily="18" charset="0"/>
                        </a:rPr>
                        <a:t>p</a:t>
                      </a:r>
                    </a:p>
                  </a:txBody>
                  <a:tcPr/>
                </a:tc>
                <a:tc>
                  <a:txBody>
                    <a:bodyPr/>
                    <a:lstStyle/>
                    <a:p>
                      <a:r>
                        <a:rPr lang="en-US" i="1" dirty="0">
                          <a:latin typeface="Times New Roman" pitchFamily="18" charset="0"/>
                          <a:cs typeface="Times New Roman" pitchFamily="18" charset="0"/>
                        </a:rPr>
                        <a:t>-p</a:t>
                      </a:r>
                      <a:r>
                        <a:rPr lang="en-US" i="0" dirty="0">
                          <a:latin typeface="Times New Roman" pitchFamily="18" charset="0"/>
                          <a:cs typeface="Times New Roman" pitchFamily="18" charset="0"/>
                        </a:rPr>
                        <a:t>log</a:t>
                      </a:r>
                      <a:r>
                        <a:rPr lang="en-US" i="0" baseline="-25000" dirty="0">
                          <a:latin typeface="Times New Roman" pitchFamily="18" charset="0"/>
                          <a:cs typeface="Times New Roman" pitchFamily="18" charset="0"/>
                        </a:rPr>
                        <a:t>2</a:t>
                      </a:r>
                      <a:r>
                        <a:rPr lang="en-US" i="1" dirty="0">
                          <a:latin typeface="Times New Roman" pitchFamily="18" charset="0"/>
                          <a:cs typeface="Times New Roman" pitchFamily="18" charset="0"/>
                        </a:rPr>
                        <a:t>p</a:t>
                      </a:r>
                    </a:p>
                  </a:txBody>
                  <a:tcPr/>
                </a:tc>
                <a:extLst>
                  <a:ext uri="{0D108BD9-81ED-4DB2-BD59-A6C34878D82A}">
                    <a16:rowId xmlns:a16="http://schemas.microsoft.com/office/drawing/2014/main" val="10000"/>
                  </a:ext>
                </a:extLst>
              </a:tr>
              <a:tr h="465981">
                <a:tc>
                  <a:txBody>
                    <a:bodyPr/>
                    <a:lstStyle/>
                    <a:p>
                      <a:r>
                        <a:rPr lang="en-US" sz="1400" dirty="0"/>
                        <a:t>Undergrad</a:t>
                      </a:r>
                    </a:p>
                  </a:txBody>
                  <a:tcPr/>
                </a:tc>
                <a:tc>
                  <a:txBody>
                    <a:bodyPr/>
                    <a:lstStyle/>
                    <a:p>
                      <a:r>
                        <a:rPr lang="en-US" sz="1400" dirty="0"/>
                        <a:t>A</a:t>
                      </a:r>
                    </a:p>
                  </a:txBody>
                  <a:tcPr/>
                </a:tc>
                <a:tc>
                  <a:txBody>
                    <a:bodyPr/>
                    <a:lstStyle/>
                    <a:p>
                      <a:r>
                        <a:rPr lang="en-US" sz="1400" dirty="0"/>
                        <a:t>5</a:t>
                      </a:r>
                    </a:p>
                  </a:txBody>
                  <a:tcPr/>
                </a:tc>
                <a:tc>
                  <a:txBody>
                    <a:bodyPr/>
                    <a:lstStyle/>
                    <a:p>
                      <a:r>
                        <a:rPr lang="en-US" sz="1400" dirty="0"/>
                        <a:t>0.05</a:t>
                      </a:r>
                    </a:p>
                  </a:txBody>
                  <a:tcPr/>
                </a:tc>
                <a:tc>
                  <a:txBody>
                    <a:bodyPr/>
                    <a:lstStyle/>
                    <a:p>
                      <a:r>
                        <a:rPr lang="en-US" sz="1400" dirty="0"/>
                        <a:t>0.2161</a:t>
                      </a:r>
                    </a:p>
                  </a:txBody>
                  <a:tcPr/>
                </a:tc>
                <a:extLst>
                  <a:ext uri="{0D108BD9-81ED-4DB2-BD59-A6C34878D82A}">
                    <a16:rowId xmlns:a16="http://schemas.microsoft.com/office/drawing/2014/main" val="10001"/>
                  </a:ext>
                </a:extLst>
              </a:tr>
              <a:tr h="388648">
                <a:tc>
                  <a:txBody>
                    <a:bodyPr/>
                    <a:lstStyle/>
                    <a:p>
                      <a:r>
                        <a:rPr lang="en-US" sz="1400" dirty="0"/>
                        <a:t>Undergrad</a:t>
                      </a:r>
                    </a:p>
                  </a:txBody>
                  <a:tcPr/>
                </a:tc>
                <a:tc>
                  <a:txBody>
                    <a:bodyPr/>
                    <a:lstStyle/>
                    <a:p>
                      <a:r>
                        <a:rPr lang="en-US" sz="1400" dirty="0"/>
                        <a:t>B</a:t>
                      </a:r>
                    </a:p>
                  </a:txBody>
                  <a:tcPr/>
                </a:tc>
                <a:tc>
                  <a:txBody>
                    <a:bodyPr/>
                    <a:lstStyle/>
                    <a:p>
                      <a:r>
                        <a:rPr lang="en-US" sz="1400" dirty="0"/>
                        <a:t>30</a:t>
                      </a:r>
                    </a:p>
                  </a:txBody>
                  <a:tcPr/>
                </a:tc>
                <a:tc>
                  <a:txBody>
                    <a:bodyPr/>
                    <a:lstStyle/>
                    <a:p>
                      <a:r>
                        <a:rPr lang="en-US" sz="1400" dirty="0"/>
                        <a:t>0.30</a:t>
                      </a:r>
                    </a:p>
                  </a:txBody>
                  <a:tcPr/>
                </a:tc>
                <a:tc>
                  <a:txBody>
                    <a:bodyPr/>
                    <a:lstStyle/>
                    <a:p>
                      <a:r>
                        <a:rPr lang="en-US" sz="1400" dirty="0"/>
                        <a:t>0.5211</a:t>
                      </a:r>
                    </a:p>
                  </a:txBody>
                  <a:tcPr/>
                </a:tc>
                <a:extLst>
                  <a:ext uri="{0D108BD9-81ED-4DB2-BD59-A6C34878D82A}">
                    <a16:rowId xmlns:a16="http://schemas.microsoft.com/office/drawing/2014/main" val="10002"/>
                  </a:ext>
                </a:extLst>
              </a:tr>
              <a:tr h="465981">
                <a:tc>
                  <a:txBody>
                    <a:bodyPr/>
                    <a:lstStyle/>
                    <a:p>
                      <a:r>
                        <a:rPr lang="en-US" sz="1400" dirty="0"/>
                        <a:t>Undergrad</a:t>
                      </a:r>
                    </a:p>
                  </a:txBody>
                  <a:tcPr/>
                </a:tc>
                <a:tc>
                  <a:txBody>
                    <a:bodyPr/>
                    <a:lstStyle/>
                    <a:p>
                      <a:r>
                        <a:rPr lang="en-US" sz="1400" dirty="0"/>
                        <a:t>C</a:t>
                      </a:r>
                    </a:p>
                  </a:txBody>
                  <a:tcPr/>
                </a:tc>
                <a:tc>
                  <a:txBody>
                    <a:bodyPr/>
                    <a:lstStyle/>
                    <a:p>
                      <a:r>
                        <a:rPr lang="en-US" sz="1400" dirty="0"/>
                        <a:t>10</a:t>
                      </a:r>
                    </a:p>
                  </a:txBody>
                  <a:tcPr/>
                </a:tc>
                <a:tc>
                  <a:txBody>
                    <a:bodyPr/>
                    <a:lstStyle/>
                    <a:p>
                      <a:r>
                        <a:rPr lang="en-US" sz="1400" dirty="0"/>
                        <a:t>0.10</a:t>
                      </a:r>
                    </a:p>
                  </a:txBody>
                  <a:tcPr/>
                </a:tc>
                <a:tc>
                  <a:txBody>
                    <a:bodyPr/>
                    <a:lstStyle/>
                    <a:p>
                      <a:r>
                        <a:rPr lang="en-US" sz="1400" dirty="0"/>
                        <a:t>0.3322</a:t>
                      </a:r>
                    </a:p>
                  </a:txBody>
                  <a:tcPr/>
                </a:tc>
                <a:extLst>
                  <a:ext uri="{0D108BD9-81ED-4DB2-BD59-A6C34878D82A}">
                    <a16:rowId xmlns:a16="http://schemas.microsoft.com/office/drawing/2014/main" val="10003"/>
                  </a:ext>
                </a:extLst>
              </a:tr>
              <a:tr h="371086">
                <a:tc>
                  <a:txBody>
                    <a:bodyPr/>
                    <a:lstStyle/>
                    <a:p>
                      <a:r>
                        <a:rPr lang="en-US" sz="1400" dirty="0"/>
                        <a:t>Grad</a:t>
                      </a:r>
                    </a:p>
                  </a:txBody>
                  <a:tcPr/>
                </a:tc>
                <a:tc>
                  <a:txBody>
                    <a:bodyPr/>
                    <a:lstStyle/>
                    <a:p>
                      <a:r>
                        <a:rPr lang="en-US" sz="1400" dirty="0"/>
                        <a:t>A</a:t>
                      </a:r>
                    </a:p>
                  </a:txBody>
                  <a:tcPr/>
                </a:tc>
                <a:tc>
                  <a:txBody>
                    <a:bodyPr/>
                    <a:lstStyle/>
                    <a:p>
                      <a:r>
                        <a:rPr lang="en-US" sz="1400" dirty="0"/>
                        <a:t>30</a:t>
                      </a:r>
                    </a:p>
                  </a:txBody>
                  <a:tcPr/>
                </a:tc>
                <a:tc>
                  <a:txBody>
                    <a:bodyPr/>
                    <a:lstStyle/>
                    <a:p>
                      <a:r>
                        <a:rPr lang="en-US" sz="1400" dirty="0"/>
                        <a:t>0.30</a:t>
                      </a:r>
                    </a:p>
                  </a:txBody>
                  <a:tcPr/>
                </a:tc>
                <a:tc>
                  <a:txBody>
                    <a:bodyPr/>
                    <a:lstStyle/>
                    <a:p>
                      <a:r>
                        <a:rPr lang="en-US" sz="1400" dirty="0"/>
                        <a:t>0.5211</a:t>
                      </a:r>
                    </a:p>
                  </a:txBody>
                  <a:tcPr/>
                </a:tc>
                <a:extLst>
                  <a:ext uri="{0D108BD9-81ED-4DB2-BD59-A6C34878D82A}">
                    <a16:rowId xmlns:a16="http://schemas.microsoft.com/office/drawing/2014/main" val="10004"/>
                  </a:ext>
                </a:extLst>
              </a:tr>
              <a:tr h="381000">
                <a:tc>
                  <a:txBody>
                    <a:bodyPr/>
                    <a:lstStyle/>
                    <a:p>
                      <a:r>
                        <a:rPr lang="en-US" sz="1400" dirty="0"/>
                        <a:t>Grad</a:t>
                      </a:r>
                    </a:p>
                  </a:txBody>
                  <a:tcPr/>
                </a:tc>
                <a:tc>
                  <a:txBody>
                    <a:bodyPr/>
                    <a:lstStyle/>
                    <a:p>
                      <a:r>
                        <a:rPr lang="en-US" sz="1400" dirty="0"/>
                        <a:t>B</a:t>
                      </a:r>
                    </a:p>
                  </a:txBody>
                  <a:tcPr/>
                </a:tc>
                <a:tc>
                  <a:txBody>
                    <a:bodyPr/>
                    <a:lstStyle/>
                    <a:p>
                      <a:r>
                        <a:rPr lang="en-US" sz="1400" dirty="0"/>
                        <a:t>20</a:t>
                      </a:r>
                    </a:p>
                  </a:txBody>
                  <a:tcPr/>
                </a:tc>
                <a:tc>
                  <a:txBody>
                    <a:bodyPr/>
                    <a:lstStyle/>
                    <a:p>
                      <a:r>
                        <a:rPr lang="en-US" sz="1400" dirty="0"/>
                        <a:t>0.20</a:t>
                      </a:r>
                    </a:p>
                  </a:txBody>
                  <a:tcPr/>
                </a:tc>
                <a:tc>
                  <a:txBody>
                    <a:bodyPr/>
                    <a:lstStyle/>
                    <a:p>
                      <a:r>
                        <a:rPr lang="en-US" sz="1400" dirty="0"/>
                        <a:t>0.4644</a:t>
                      </a:r>
                    </a:p>
                  </a:txBody>
                  <a:tcPr/>
                </a:tc>
                <a:extLst>
                  <a:ext uri="{0D108BD9-81ED-4DB2-BD59-A6C34878D82A}">
                    <a16:rowId xmlns:a16="http://schemas.microsoft.com/office/drawing/2014/main" val="10005"/>
                  </a:ext>
                </a:extLst>
              </a:tr>
              <a:tr h="355033">
                <a:tc>
                  <a:txBody>
                    <a:bodyPr/>
                    <a:lstStyle/>
                    <a:p>
                      <a:r>
                        <a:rPr lang="en-US" sz="1400" dirty="0"/>
                        <a:t>Grad</a:t>
                      </a:r>
                    </a:p>
                  </a:txBody>
                  <a:tcPr/>
                </a:tc>
                <a:tc>
                  <a:txBody>
                    <a:bodyPr/>
                    <a:lstStyle/>
                    <a:p>
                      <a:r>
                        <a:rPr lang="en-US" sz="1400" dirty="0"/>
                        <a:t>C</a:t>
                      </a:r>
                    </a:p>
                  </a:txBody>
                  <a:tcPr/>
                </a:tc>
                <a:tc>
                  <a:txBody>
                    <a:bodyPr/>
                    <a:lstStyle/>
                    <a:p>
                      <a:r>
                        <a:rPr lang="en-US" sz="1400" dirty="0"/>
                        <a:t>5</a:t>
                      </a:r>
                    </a:p>
                  </a:txBody>
                  <a:tcPr/>
                </a:tc>
                <a:tc>
                  <a:txBody>
                    <a:bodyPr/>
                    <a:lstStyle/>
                    <a:p>
                      <a:r>
                        <a:rPr lang="en-US" sz="1400" dirty="0"/>
                        <a:t>0.05</a:t>
                      </a:r>
                    </a:p>
                  </a:txBody>
                  <a:tcPr/>
                </a:tc>
                <a:tc>
                  <a:txBody>
                    <a:bodyPr/>
                    <a:lstStyle/>
                    <a:p>
                      <a:r>
                        <a:rPr lang="en-US" sz="1400" dirty="0"/>
                        <a:t>0.2161</a:t>
                      </a:r>
                    </a:p>
                  </a:txBody>
                  <a:tcPr/>
                </a:tc>
                <a:extLst>
                  <a:ext uri="{0D108BD9-81ED-4DB2-BD59-A6C34878D82A}">
                    <a16:rowId xmlns:a16="http://schemas.microsoft.com/office/drawing/2014/main" val="10006"/>
                  </a:ext>
                </a:extLst>
              </a:tr>
              <a:tr h="355033">
                <a:tc>
                  <a:txBody>
                    <a:bodyPr/>
                    <a:lstStyle/>
                    <a:p>
                      <a:r>
                        <a:rPr lang="en-US" sz="1400" dirty="0"/>
                        <a:t>Total</a:t>
                      </a:r>
                    </a:p>
                  </a:txBody>
                  <a:tcPr/>
                </a:tc>
                <a:tc>
                  <a:txBody>
                    <a:bodyPr/>
                    <a:lstStyle/>
                    <a:p>
                      <a:endParaRPr lang="en-US" sz="1400" dirty="0"/>
                    </a:p>
                  </a:txBody>
                  <a:tcPr/>
                </a:tc>
                <a:tc>
                  <a:txBody>
                    <a:bodyPr/>
                    <a:lstStyle/>
                    <a:p>
                      <a:r>
                        <a:rPr lang="en-US" sz="1400" dirty="0"/>
                        <a:t>100</a:t>
                      </a:r>
                    </a:p>
                  </a:txBody>
                  <a:tcPr/>
                </a:tc>
                <a:tc>
                  <a:txBody>
                    <a:bodyPr/>
                    <a:lstStyle/>
                    <a:p>
                      <a:r>
                        <a:rPr lang="en-US" sz="1400" dirty="0"/>
                        <a:t>1.00</a:t>
                      </a:r>
                    </a:p>
                  </a:txBody>
                  <a:tcPr/>
                </a:tc>
                <a:tc>
                  <a:txBody>
                    <a:bodyPr/>
                    <a:lstStyle/>
                    <a:p>
                      <a:r>
                        <a:rPr lang="en-US" sz="1400" dirty="0"/>
                        <a:t>2.2710</a:t>
                      </a:r>
                    </a:p>
                  </a:txBody>
                  <a:tcPr/>
                </a:tc>
                <a:extLst>
                  <a:ext uri="{0D108BD9-81ED-4DB2-BD59-A6C34878D82A}">
                    <a16:rowId xmlns:a16="http://schemas.microsoft.com/office/drawing/2014/main" val="10007"/>
                  </a:ext>
                </a:extLst>
              </a:tr>
            </a:tbl>
          </a:graphicData>
        </a:graphic>
      </p:graphicFrame>
      <p:sp>
        <p:nvSpPr>
          <p:cNvPr id="3" name="TextBox 2"/>
          <p:cNvSpPr txBox="1"/>
          <p:nvPr/>
        </p:nvSpPr>
        <p:spPr>
          <a:xfrm>
            <a:off x="533400" y="5486400"/>
            <a:ext cx="8001000" cy="307777"/>
          </a:xfrm>
          <a:prstGeom prst="rect">
            <a:avLst/>
          </a:prstGeom>
          <a:noFill/>
        </p:spPr>
        <p:txBody>
          <a:bodyPr wrap="square" rtlCol="0">
            <a:spAutoFit/>
          </a:bodyPr>
          <a:lstStyle/>
          <a:p>
            <a:r>
              <a:rPr lang="en-US" dirty="0"/>
              <a:t>Mutual information of Student Status and Grade =  0.9928 + 1.4406 - 2.2710 = 0.1624</a:t>
            </a:r>
          </a:p>
        </p:txBody>
      </p:sp>
    </p:spTree>
    <p:extLst>
      <p:ext uri="{BB962C8B-B14F-4D97-AF65-F5344CB8AC3E}">
        <p14:creationId xmlns:p14="http://schemas.microsoft.com/office/powerpoint/2010/main" val="348992997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Maximal Information Coefficient</a:t>
            </a:r>
          </a:p>
        </p:txBody>
      </p:sp>
      <p:sp>
        <p:nvSpPr>
          <p:cNvPr id="3" name="Content Placeholder 2"/>
          <p:cNvSpPr>
            <a:spLocks noGrp="1"/>
          </p:cNvSpPr>
          <p:nvPr>
            <p:ph idx="1"/>
          </p:nvPr>
        </p:nvSpPr>
        <p:spPr/>
        <p:txBody>
          <a:bodyPr>
            <a:normAutofit lnSpcReduction="10000"/>
          </a:bodyPr>
          <a:lstStyle/>
          <a:p>
            <a:r>
              <a:rPr lang="en-US" sz="1500" dirty="0" err="1"/>
              <a:t>Reshef</a:t>
            </a:r>
            <a:r>
              <a:rPr lang="en-US" sz="1500" dirty="0"/>
              <a:t>, David N., </a:t>
            </a:r>
            <a:r>
              <a:rPr lang="en-US" sz="1500" dirty="0" err="1"/>
              <a:t>Yakir</a:t>
            </a:r>
            <a:r>
              <a:rPr lang="en-US" sz="1500" dirty="0"/>
              <a:t> A. </a:t>
            </a:r>
            <a:r>
              <a:rPr lang="en-US" sz="1500" dirty="0" err="1"/>
              <a:t>Reshef</a:t>
            </a:r>
            <a:r>
              <a:rPr lang="en-US" sz="1500" dirty="0"/>
              <a:t>, Hilary K. </a:t>
            </a:r>
            <a:r>
              <a:rPr lang="en-US" sz="1500" dirty="0" err="1"/>
              <a:t>Finucane</a:t>
            </a:r>
            <a:r>
              <a:rPr lang="en-US" sz="1500" dirty="0"/>
              <a:t>, Sharon R. Grossman, </a:t>
            </a:r>
            <a:r>
              <a:rPr lang="en-US" sz="1500" dirty="0" err="1"/>
              <a:t>Gilean</a:t>
            </a:r>
            <a:r>
              <a:rPr lang="en-US" sz="1500" dirty="0"/>
              <a:t> </a:t>
            </a:r>
            <a:r>
              <a:rPr lang="en-US" sz="1500" dirty="0" err="1"/>
              <a:t>McVean</a:t>
            </a:r>
            <a:r>
              <a:rPr lang="en-US" sz="1500" dirty="0"/>
              <a:t>, Peter J. </a:t>
            </a:r>
            <a:r>
              <a:rPr lang="en-US" sz="1500" dirty="0" err="1"/>
              <a:t>Turnbaugh</a:t>
            </a:r>
            <a:r>
              <a:rPr lang="en-US" sz="1500" dirty="0"/>
              <a:t>, Eric S. Lander, Michael </a:t>
            </a:r>
            <a:r>
              <a:rPr lang="en-US" sz="1500" dirty="0" err="1"/>
              <a:t>Mitzenmacher</a:t>
            </a:r>
            <a:r>
              <a:rPr lang="en-US" sz="1500" dirty="0"/>
              <a:t>, and </a:t>
            </a:r>
            <a:r>
              <a:rPr lang="en-US" sz="1500" dirty="0" err="1"/>
              <a:t>Pardis</a:t>
            </a:r>
            <a:r>
              <a:rPr lang="en-US" sz="1500" dirty="0"/>
              <a:t> C. </a:t>
            </a:r>
            <a:r>
              <a:rPr lang="en-US" sz="1500" dirty="0" err="1"/>
              <a:t>Sabeti</a:t>
            </a:r>
            <a:r>
              <a:rPr lang="en-US" sz="1500" dirty="0"/>
              <a:t>. "Detecting novel associations in large data sets." </a:t>
            </a:r>
            <a:r>
              <a:rPr lang="en-US" sz="1500" i="1" dirty="0"/>
              <a:t>science</a:t>
            </a:r>
            <a:r>
              <a:rPr lang="en-US" sz="1500" dirty="0"/>
              <a:t> 334, no. 6062 (2011): 1518-1524.</a:t>
            </a:r>
          </a:p>
          <a:p>
            <a:r>
              <a:rPr lang="en-US" dirty="0"/>
              <a:t>Applies mutual information to two continuous variables</a:t>
            </a:r>
          </a:p>
          <a:p>
            <a:r>
              <a:rPr lang="en-US" dirty="0"/>
              <a:t>Consider the possible </a:t>
            </a:r>
            <a:r>
              <a:rPr lang="en-US" dirty="0" err="1"/>
              <a:t>binnings</a:t>
            </a:r>
            <a:r>
              <a:rPr lang="en-US" dirty="0"/>
              <a:t> of the variables into discrete categories</a:t>
            </a:r>
          </a:p>
          <a:p>
            <a:pPr lvl="1"/>
            <a:r>
              <a:rPr lang="en-US" i="1" dirty="0" err="1">
                <a:latin typeface="Times New Roman" panose="02020603050405020304" pitchFamily="18" charset="0"/>
                <a:cs typeface="Times New Roman" panose="02020603050405020304" pitchFamily="18" charset="0"/>
              </a:rPr>
              <a:t>n</a:t>
            </a:r>
            <a:r>
              <a:rPr lang="en-US" i="1" baseline="-25000" dirty="0" err="1">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n</a:t>
            </a:r>
            <a:r>
              <a:rPr lang="en-US" i="1" baseline="-25000" dirty="0" err="1">
                <a:latin typeface="Times New Roman" panose="02020603050405020304" pitchFamily="18" charset="0"/>
                <a:cs typeface="Times New Roman" panose="02020603050405020304" pitchFamily="18" charset="0"/>
              </a:rPr>
              <a:t>Y</a:t>
            </a:r>
            <a:r>
              <a:rPr lang="en-US" i="1" baseline="-25000"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 ≤  N</a:t>
            </a:r>
            <a:r>
              <a:rPr lang="en-US" i="1" baseline="30000" dirty="0">
                <a:latin typeface="Times New Roman" panose="02020603050405020304" pitchFamily="18" charset="0"/>
                <a:cs typeface="Times New Roman" panose="02020603050405020304" pitchFamily="18" charset="0"/>
              </a:rPr>
              <a:t>0.6</a:t>
            </a:r>
            <a:r>
              <a:rPr lang="en-US" i="1" dirty="0">
                <a:latin typeface="Times New Roman" panose="02020603050405020304" pitchFamily="18" charset="0"/>
                <a:cs typeface="Times New Roman" panose="02020603050405020304" pitchFamily="18" charset="0"/>
              </a:rPr>
              <a:t> </a:t>
            </a:r>
            <a:r>
              <a:rPr lang="en-US" sz="2800" dirty="0">
                <a:ea typeface="+mn-ea"/>
                <a:cs typeface="+mn-cs"/>
              </a:rPr>
              <a:t>where </a:t>
            </a:r>
          </a:p>
          <a:p>
            <a:pPr lvl="2" indent="347663"/>
            <a:r>
              <a:rPr lang="en-US" i="1" dirty="0" err="1">
                <a:latin typeface="Times New Roman" panose="02020603050405020304" pitchFamily="18" charset="0"/>
                <a:cs typeface="Times New Roman" panose="02020603050405020304" pitchFamily="18" charset="0"/>
              </a:rPr>
              <a:t>n</a:t>
            </a:r>
            <a:r>
              <a:rPr lang="en-US" i="1" baseline="-25000" dirty="0" err="1">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is the number of values of </a:t>
            </a:r>
            <a:r>
              <a:rPr lang="en-US" i="1" dirty="0">
                <a:latin typeface="Times New Roman" panose="02020603050405020304" pitchFamily="18" charset="0"/>
                <a:cs typeface="Times New Roman" panose="02020603050405020304" pitchFamily="18" charset="0"/>
              </a:rPr>
              <a:t> X</a:t>
            </a:r>
          </a:p>
          <a:p>
            <a:pPr lvl="2" indent="347663"/>
            <a:r>
              <a:rPr lang="en-US" i="1" dirty="0" err="1">
                <a:latin typeface="Times New Roman" panose="02020603050405020304" pitchFamily="18" charset="0"/>
                <a:cs typeface="Times New Roman" panose="02020603050405020304" pitchFamily="18" charset="0"/>
              </a:rPr>
              <a:t>n</a:t>
            </a:r>
            <a:r>
              <a:rPr lang="en-US" i="1" baseline="-25000" dirty="0" err="1">
                <a:latin typeface="Times New Roman" panose="02020603050405020304" pitchFamily="18" charset="0"/>
                <a:cs typeface="Times New Roman" panose="02020603050405020304" pitchFamily="18" charset="0"/>
              </a:rPr>
              <a:t>Y</a:t>
            </a:r>
            <a:r>
              <a:rPr lang="en-US" dirty="0">
                <a:latin typeface="Times New Roman" panose="02020603050405020304" pitchFamily="18" charset="0"/>
                <a:cs typeface="Times New Roman" panose="02020603050405020304" pitchFamily="18" charset="0"/>
              </a:rPr>
              <a:t> is the number of values of </a:t>
            </a:r>
            <a:r>
              <a:rPr lang="en-US" i="1" dirty="0">
                <a:latin typeface="Times New Roman" panose="02020603050405020304" pitchFamily="18" charset="0"/>
                <a:cs typeface="Times New Roman" panose="02020603050405020304" pitchFamily="18" charset="0"/>
              </a:rPr>
              <a:t> Y</a:t>
            </a:r>
          </a:p>
          <a:p>
            <a:pPr lvl="2" indent="347663"/>
            <a:r>
              <a:rPr lang="en-US" i="1" dirty="0">
                <a:latin typeface="Times New Roman" panose="02020603050405020304" pitchFamily="18" charset="0"/>
                <a:cs typeface="Times New Roman" panose="02020603050405020304" pitchFamily="18" charset="0"/>
              </a:rPr>
              <a:t>N </a:t>
            </a:r>
            <a:r>
              <a:rPr lang="en-US" dirty="0">
                <a:latin typeface="Times New Roman" panose="02020603050405020304" pitchFamily="18" charset="0"/>
                <a:cs typeface="Times New Roman" panose="02020603050405020304" pitchFamily="18" charset="0"/>
              </a:rPr>
              <a:t>is the number of samples (observations, data objects)</a:t>
            </a:r>
            <a:endParaRPr lang="en-US" dirty="0"/>
          </a:p>
          <a:p>
            <a:r>
              <a:rPr lang="en-US" dirty="0"/>
              <a:t>Compute the mutual information</a:t>
            </a:r>
          </a:p>
          <a:p>
            <a:pPr lvl="1"/>
            <a:r>
              <a:rPr lang="en-US" dirty="0"/>
              <a:t>Normalized by log</a:t>
            </a:r>
            <a:r>
              <a:rPr lang="en-US" baseline="-25000" dirty="0"/>
              <a:t>2</a:t>
            </a:r>
            <a:r>
              <a:rPr lang="en-US" dirty="0"/>
              <a:t>(min</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n</a:t>
            </a:r>
            <a:r>
              <a:rPr lang="en-US" i="1" baseline="-25000" dirty="0" err="1">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n</a:t>
            </a:r>
            <a:r>
              <a:rPr lang="en-US" i="1" baseline="-25000" dirty="0" err="1">
                <a:latin typeface="Times New Roman" panose="02020603050405020304" pitchFamily="18" charset="0"/>
                <a:cs typeface="Times New Roman" panose="02020603050405020304" pitchFamily="18" charset="0"/>
              </a:rPr>
              <a:t>Y</a:t>
            </a:r>
            <a:r>
              <a:rPr lang="en-US" i="1" dirty="0">
                <a:latin typeface="Times New Roman" panose="02020603050405020304" pitchFamily="18" charset="0"/>
                <a:cs typeface="Times New Roman" panose="02020603050405020304" pitchFamily="18" charset="0"/>
              </a:rPr>
              <a:t> </a:t>
            </a:r>
            <a:r>
              <a:rPr lang="en-US" dirty="0"/>
              <a:t>))</a:t>
            </a:r>
          </a:p>
        </p:txBody>
      </p:sp>
    </p:spTree>
    <p:extLst>
      <p:ext uri="{BB962C8B-B14F-4D97-AF65-F5344CB8AC3E}">
        <p14:creationId xmlns:p14="http://schemas.microsoft.com/office/powerpoint/2010/main" val="2317275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0242" name="Object 1033"/>
          <p:cNvGraphicFramePr>
            <a:graphicFrameLocks noChangeAspect="1"/>
          </p:cNvGraphicFramePr>
          <p:nvPr>
            <p:extLst>
              <p:ext uri="{D42A27DB-BD31-4B8C-83A1-F6EECF244321}">
                <p14:modId xmlns:p14="http://schemas.microsoft.com/office/powerpoint/2010/main" val="2981607554"/>
              </p:ext>
            </p:extLst>
          </p:nvPr>
        </p:nvGraphicFramePr>
        <p:xfrm>
          <a:off x="330200" y="538163"/>
          <a:ext cx="8585200" cy="5364162"/>
        </p:xfrm>
        <a:graphic>
          <a:graphicData uri="http://schemas.openxmlformats.org/presentationml/2006/ole">
            <mc:AlternateContent xmlns:mc="http://schemas.openxmlformats.org/markup-compatibility/2006">
              <mc:Choice xmlns:v="urn:schemas-microsoft-com:vml" Requires="v">
                <p:oleObj name="Document" r:id="rId2" imgW="8572080" imgH="5375817" progId="Word.Document.8">
                  <p:embed/>
                </p:oleObj>
              </mc:Choice>
              <mc:Fallback>
                <p:oleObj name="Document" r:id="rId2" imgW="8572080" imgH="5375817" progId="Word.Document.8">
                  <p:embed/>
                  <p:pic>
                    <p:nvPicPr>
                      <p:cNvPr id="10242" name="Object 10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200" y="538163"/>
                        <a:ext cx="8585200" cy="536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43" name="Text Box 1034"/>
          <p:cNvSpPr txBox="1">
            <a:spLocks noChangeArrowheads="1"/>
          </p:cNvSpPr>
          <p:nvPr/>
        </p:nvSpPr>
        <p:spPr bwMode="auto">
          <a:xfrm>
            <a:off x="1066800" y="6248400"/>
            <a:ext cx="7162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000"/>
              <a:t>This categorization of attributes is due to S. S. Stevens</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7750" y="4921250"/>
            <a:ext cx="553085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79875" name="Rectangle 2"/>
          <p:cNvSpPr>
            <a:spLocks noGrp="1" noChangeArrowheads="1"/>
          </p:cNvSpPr>
          <p:nvPr>
            <p:ph type="title"/>
          </p:nvPr>
        </p:nvSpPr>
        <p:spPr>
          <a:xfrm>
            <a:off x="381000" y="152400"/>
            <a:ext cx="8280400" cy="552450"/>
          </a:xfrm>
        </p:spPr>
        <p:txBody>
          <a:bodyPr/>
          <a:lstStyle/>
          <a:p>
            <a:r>
              <a:rPr lang="en-US" sz="2800"/>
              <a:t>General Approach for Combining Similarities</a:t>
            </a:r>
          </a:p>
        </p:txBody>
      </p:sp>
      <p:sp>
        <p:nvSpPr>
          <p:cNvPr id="79876" name="Rectangle 3"/>
          <p:cNvSpPr>
            <a:spLocks noGrp="1" noChangeArrowheads="1"/>
          </p:cNvSpPr>
          <p:nvPr>
            <p:ph type="body" idx="1"/>
          </p:nvPr>
        </p:nvSpPr>
        <p:spPr>
          <a:xfrm>
            <a:off x="639763" y="1143000"/>
            <a:ext cx="8351837" cy="4800600"/>
          </a:xfrm>
        </p:spPr>
        <p:txBody>
          <a:bodyPr/>
          <a:lstStyle/>
          <a:p>
            <a:pPr marL="533400" indent="-533400">
              <a:spcBef>
                <a:spcPct val="20000"/>
              </a:spcBef>
              <a:buSzPct val="85000"/>
            </a:pPr>
            <a:r>
              <a:rPr lang="en-US" sz="2400" dirty="0"/>
              <a:t>Sometimes attributes are of many different types, but an overall similarity is needed.</a:t>
            </a:r>
          </a:p>
          <a:p>
            <a:pPr marL="533400" indent="-533400">
              <a:spcBef>
                <a:spcPct val="20000"/>
              </a:spcBef>
              <a:buFont typeface="Monotype Sorts" charset="2"/>
              <a:buNone/>
            </a:pPr>
            <a:r>
              <a:rPr lang="en-US" sz="2400" dirty="0"/>
              <a:t>1: For the </a:t>
            </a:r>
            <a:r>
              <a:rPr lang="en-US" sz="2400" i="1" dirty="0" err="1">
                <a:latin typeface="Times New Roman" panose="02020603050405020304" pitchFamily="18" charset="0"/>
                <a:cs typeface="Times New Roman" panose="02020603050405020304" pitchFamily="18" charset="0"/>
              </a:rPr>
              <a:t>k</a:t>
            </a:r>
            <a:r>
              <a:rPr lang="en-US" sz="2400" baseline="30000" dirty="0" err="1">
                <a:latin typeface="Times New Roman" panose="02020603050405020304" pitchFamily="18" charset="0"/>
                <a:cs typeface="Times New Roman" panose="02020603050405020304" pitchFamily="18" charset="0"/>
              </a:rPr>
              <a:t>th</a:t>
            </a:r>
            <a:r>
              <a:rPr lang="en-US" sz="2400" dirty="0"/>
              <a:t> attribute, compute a similarity, </a:t>
            </a:r>
            <a:r>
              <a:rPr lang="en-US" sz="2400" i="1" dirty="0" err="1">
                <a:latin typeface="Times New Roman" pitchFamily="18" charset="0"/>
              </a:rPr>
              <a:t>s</a:t>
            </a:r>
            <a:r>
              <a:rPr lang="en-US" sz="2400" i="1" baseline="-25000" dirty="0" err="1">
                <a:latin typeface="Times New Roman" pitchFamily="18" charset="0"/>
              </a:rPr>
              <a:t>k</a:t>
            </a:r>
            <a:r>
              <a:rPr lang="en-US" sz="2400" dirty="0">
                <a:latin typeface="Times New Roman" pitchFamily="18" charset="0"/>
              </a:rPr>
              <a:t>(</a:t>
            </a:r>
            <a:r>
              <a:rPr lang="en-US" sz="2400" b="1" dirty="0">
                <a:latin typeface="Times New Roman" pitchFamily="18" charset="0"/>
              </a:rPr>
              <a:t>x</a:t>
            </a:r>
            <a:r>
              <a:rPr lang="en-US" sz="2400" dirty="0">
                <a:latin typeface="Times New Roman" pitchFamily="18" charset="0"/>
              </a:rPr>
              <a:t>, </a:t>
            </a:r>
            <a:r>
              <a:rPr lang="en-US" sz="2400" b="1" dirty="0">
                <a:latin typeface="Times New Roman" pitchFamily="18" charset="0"/>
              </a:rPr>
              <a:t>y</a:t>
            </a:r>
            <a:r>
              <a:rPr lang="en-US" sz="2400" dirty="0">
                <a:latin typeface="Times New Roman" pitchFamily="18" charset="0"/>
              </a:rPr>
              <a:t>)</a:t>
            </a:r>
            <a:r>
              <a:rPr lang="en-US" sz="2400" dirty="0"/>
              <a:t>, in the range [0, 1].</a:t>
            </a:r>
          </a:p>
          <a:p>
            <a:pPr marL="533400" indent="-533400">
              <a:spcBef>
                <a:spcPct val="20000"/>
              </a:spcBef>
              <a:buFont typeface="Monotype Sorts" charset="2"/>
              <a:buNone/>
            </a:pPr>
            <a:r>
              <a:rPr lang="en-US" sz="2400" dirty="0"/>
              <a:t>2: Define an indicator variable, </a:t>
            </a:r>
            <a:r>
              <a:rPr lang="en-US" sz="2400" dirty="0">
                <a:sym typeface="Symbol" pitchFamily="18" charset="2"/>
              </a:rPr>
              <a:t></a:t>
            </a:r>
            <a:r>
              <a:rPr lang="en-US" sz="2400" i="1" baseline="-25000" dirty="0">
                <a:latin typeface="Times New Roman" pitchFamily="18" charset="0"/>
              </a:rPr>
              <a:t>k</a:t>
            </a:r>
            <a:r>
              <a:rPr lang="en-US" sz="2400" dirty="0"/>
              <a:t>, for the </a:t>
            </a:r>
            <a:r>
              <a:rPr lang="en-US" sz="2400" i="1" dirty="0" err="1">
                <a:latin typeface="Times New Roman" panose="02020603050405020304" pitchFamily="18" charset="0"/>
                <a:cs typeface="Times New Roman" panose="02020603050405020304" pitchFamily="18" charset="0"/>
              </a:rPr>
              <a:t>k</a:t>
            </a:r>
            <a:r>
              <a:rPr lang="en-US" sz="2400" baseline="30000" dirty="0" err="1">
                <a:latin typeface="Times New Roman" panose="02020603050405020304" pitchFamily="18" charset="0"/>
                <a:cs typeface="Times New Roman" panose="02020603050405020304" pitchFamily="18" charset="0"/>
              </a:rPr>
              <a:t>th</a:t>
            </a:r>
            <a:r>
              <a:rPr lang="en-US" sz="2400" dirty="0"/>
              <a:t> attribute as follows:</a:t>
            </a:r>
          </a:p>
          <a:p>
            <a:pPr marL="990600" lvl="1" indent="-533400">
              <a:buNone/>
            </a:pPr>
            <a:r>
              <a:rPr lang="en-US" sz="2200" dirty="0">
                <a:sym typeface="Symbol" pitchFamily="18" charset="2"/>
              </a:rPr>
              <a:t></a:t>
            </a:r>
            <a:r>
              <a:rPr lang="en-US" sz="2200" i="1" baseline="-25000" dirty="0">
                <a:latin typeface="Times New Roman" pitchFamily="18" charset="0"/>
              </a:rPr>
              <a:t>k</a:t>
            </a:r>
            <a:r>
              <a:rPr lang="en-US" sz="2200" dirty="0"/>
              <a:t> = 0 if the </a:t>
            </a:r>
            <a:r>
              <a:rPr lang="en-US" sz="2000" i="1" dirty="0" err="1">
                <a:latin typeface="Times New Roman" panose="02020603050405020304" pitchFamily="18" charset="0"/>
                <a:cs typeface="Times New Roman" panose="02020603050405020304" pitchFamily="18" charset="0"/>
              </a:rPr>
              <a:t>k</a:t>
            </a:r>
            <a:r>
              <a:rPr lang="en-US" sz="2000" baseline="30000" dirty="0" err="1">
                <a:latin typeface="Times New Roman" panose="02020603050405020304" pitchFamily="18" charset="0"/>
                <a:cs typeface="Times New Roman" panose="02020603050405020304" pitchFamily="18" charset="0"/>
              </a:rPr>
              <a:t>th</a:t>
            </a:r>
            <a:r>
              <a:rPr lang="en-US" sz="2000" dirty="0"/>
              <a:t> </a:t>
            </a:r>
            <a:r>
              <a:rPr lang="en-US" sz="2200" dirty="0"/>
              <a:t>attribute is an asymmetric attribute and</a:t>
            </a:r>
          </a:p>
          <a:p>
            <a:pPr marL="990600" lvl="1" indent="-533400">
              <a:buFont typeface="Arial" pitchFamily="34" charset="0"/>
              <a:buNone/>
            </a:pPr>
            <a:r>
              <a:rPr lang="en-US" sz="2200" dirty="0"/>
              <a:t>       both objects have a value of 0, or if one of the objects   has a missing value for the </a:t>
            </a:r>
            <a:r>
              <a:rPr lang="en-US" sz="2200" dirty="0" err="1"/>
              <a:t>kth</a:t>
            </a:r>
            <a:r>
              <a:rPr lang="en-US" sz="2200" dirty="0"/>
              <a:t> attribute</a:t>
            </a:r>
          </a:p>
          <a:p>
            <a:pPr marL="990600" lvl="1" indent="-533400">
              <a:buFont typeface="Arial" pitchFamily="34" charset="0"/>
              <a:buNone/>
            </a:pPr>
            <a:r>
              <a:rPr lang="en-US" sz="2200" dirty="0">
                <a:sym typeface="Symbol" pitchFamily="18" charset="2"/>
              </a:rPr>
              <a:t></a:t>
            </a:r>
            <a:r>
              <a:rPr lang="en-US" sz="2200" i="1" baseline="-25000" dirty="0">
                <a:latin typeface="Times New Roman" pitchFamily="18" charset="0"/>
              </a:rPr>
              <a:t>k</a:t>
            </a:r>
            <a:r>
              <a:rPr lang="en-US" sz="2200" dirty="0"/>
              <a:t> = 1 otherwise</a:t>
            </a:r>
          </a:p>
          <a:p>
            <a:pPr marL="533400" indent="-533400">
              <a:buFont typeface="Monotype Sorts" charset="2"/>
              <a:buNone/>
            </a:pPr>
            <a:r>
              <a:rPr lang="en-US" sz="2400" dirty="0"/>
              <a:t>3. Compute</a:t>
            </a:r>
          </a:p>
        </p:txBody>
      </p:sp>
    </p:spTree>
    <p:extLst>
      <p:ext uri="{BB962C8B-B14F-4D97-AF65-F5344CB8AC3E}">
        <p14:creationId xmlns:p14="http://schemas.microsoft.com/office/powerpoint/2010/main" val="96924193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US"/>
              <a:t>Using Weights to Combine Similarities</a:t>
            </a:r>
          </a:p>
        </p:txBody>
      </p:sp>
      <mc:AlternateContent xmlns:mc="http://schemas.openxmlformats.org/markup-compatibility/2006" xmlns:a14="http://schemas.microsoft.com/office/drawing/2010/main">
        <mc:Choice Requires="a14">
          <p:sp>
            <p:nvSpPr>
              <p:cNvPr id="80899" name="Rectangle 3"/>
              <p:cNvSpPr>
                <a:spLocks noGrp="1" noChangeArrowheads="1"/>
              </p:cNvSpPr>
              <p:nvPr>
                <p:ph type="body" idx="1"/>
              </p:nvPr>
            </p:nvSpPr>
            <p:spPr/>
            <p:txBody>
              <a:bodyPr/>
              <a:lstStyle/>
              <a:p>
                <a:r>
                  <a:rPr lang="en-US" dirty="0"/>
                  <a:t>May not want to treat all attributes the same.</a:t>
                </a:r>
              </a:p>
              <a:p>
                <a:pPr lvl="1"/>
                <a:r>
                  <a:rPr lang="en-US" dirty="0"/>
                  <a:t>Use non-negative weights </a:t>
                </a:r>
                <a:r>
                  <a:rPr lang="en-US" dirty="0">
                    <a:sym typeface="Symbol"/>
                  </a:rPr>
                  <a:t></a:t>
                </a:r>
                <a14:m>
                  <m:oMath xmlns:m="http://schemas.openxmlformats.org/officeDocument/2006/math">
                    <m:sSub>
                      <m:sSubPr>
                        <m:ctrlPr>
                          <a:rPr lang="en-US" sz="2800" i="1">
                            <a:latin typeface="Cambria Math" panose="02040503050406030204" pitchFamily="18" charset="0"/>
                          </a:rPr>
                        </m:ctrlPr>
                      </m:sSubPr>
                      <m:e>
                        <m:r>
                          <a:rPr lang="en-US" sz="2800" i="1">
                            <a:latin typeface="Cambria Math"/>
                            <a:ea typeface="Cambria Math"/>
                          </a:rPr>
                          <m:t>𝜔</m:t>
                        </m:r>
                      </m:e>
                      <m:sub>
                        <m:r>
                          <a:rPr lang="en-US" sz="2800" i="1">
                            <a:latin typeface="Cambria Math"/>
                          </a:rPr>
                          <m:t>𝑘</m:t>
                        </m:r>
                      </m:sub>
                    </m:sSub>
                  </m:oMath>
                </a14:m>
                <a:endParaRPr lang="en-US" dirty="0"/>
              </a:p>
              <a:p>
                <a:pPr lvl="1"/>
                <a:endParaRPr lang="en-US" dirty="0"/>
              </a:p>
              <a:p>
                <a:pPr lvl="1"/>
                <a14:m>
                  <m:oMath xmlns:m="http://schemas.openxmlformats.org/officeDocument/2006/math">
                    <m:r>
                      <a:rPr lang="en-US" i="1">
                        <a:latin typeface="Cambria Math"/>
                      </a:rPr>
                      <m:t>𝑠𝑖𝑚𝑖𝑙𝑎𝑟𝑖𝑡𝑦</m:t>
                    </m:r>
                    <m:d>
                      <m:dPr>
                        <m:ctrlPr>
                          <a:rPr lang="en-US" i="1">
                            <a:latin typeface="Cambria Math" panose="02040503050406030204" pitchFamily="18" charset="0"/>
                          </a:rPr>
                        </m:ctrlPr>
                      </m:dPr>
                      <m:e>
                        <m:r>
                          <a:rPr lang="en-US" b="1">
                            <a:latin typeface="Cambria Math"/>
                          </a:rPr>
                          <m:t>𝐱</m:t>
                        </m:r>
                        <m:r>
                          <a:rPr lang="en-US" i="1">
                            <a:latin typeface="Cambria Math"/>
                          </a:rPr>
                          <m:t>,</m:t>
                        </m:r>
                        <m:r>
                          <a:rPr lang="en-US" b="1">
                            <a:latin typeface="Cambria Math"/>
                          </a:rPr>
                          <m:t>𝐲</m:t>
                        </m:r>
                      </m:e>
                    </m:d>
                    <m:r>
                      <a:rPr lang="en-US" i="1">
                        <a:latin typeface="Cambria Math"/>
                      </a:rPr>
                      <m:t>= </m:t>
                    </m:r>
                    <m:f>
                      <m:fPr>
                        <m:ctrlPr>
                          <a:rPr lang="en-US" i="1">
                            <a:latin typeface="Cambria Math" panose="02040503050406030204" pitchFamily="18" charset="0"/>
                          </a:rPr>
                        </m:ctrlPr>
                      </m:fPr>
                      <m:num>
                        <m:nary>
                          <m:naryPr>
                            <m:chr m:val="∑"/>
                            <m:ctrlPr>
                              <a:rPr lang="en-US" i="1">
                                <a:latin typeface="Cambria Math" panose="02040503050406030204" pitchFamily="18" charset="0"/>
                              </a:rPr>
                            </m:ctrlPr>
                          </m:naryPr>
                          <m:sub>
                            <m:r>
                              <m:rPr>
                                <m:brk m:alnAt="23"/>
                              </m:rPr>
                              <a:rPr lang="en-US" i="1">
                                <a:latin typeface="Cambria Math"/>
                              </a:rPr>
                              <m:t>𝑘</m:t>
                            </m:r>
                            <m:r>
                              <a:rPr lang="en-US" i="1">
                                <a:latin typeface="Cambria Math"/>
                              </a:rPr>
                              <m:t>=1</m:t>
                            </m:r>
                          </m:sub>
                          <m:sup>
                            <m:r>
                              <a:rPr lang="en-US" i="1">
                                <a:latin typeface="Cambria Math"/>
                              </a:rPr>
                              <m:t>𝑛</m:t>
                            </m:r>
                          </m:sup>
                          <m:e>
                            <m:sSub>
                              <m:sSubPr>
                                <m:ctrlPr>
                                  <a:rPr lang="en-US" i="1">
                                    <a:latin typeface="Cambria Math" panose="02040503050406030204" pitchFamily="18" charset="0"/>
                                  </a:rPr>
                                </m:ctrlPr>
                              </m:sSubPr>
                              <m:e>
                                <m:r>
                                  <a:rPr lang="en-US" i="1">
                                    <a:latin typeface="Cambria Math"/>
                                    <a:ea typeface="Cambria Math"/>
                                  </a:rPr>
                                  <m:t>𝜔</m:t>
                                </m:r>
                              </m:e>
                              <m:sub>
                                <m:r>
                                  <a:rPr lang="en-US" i="1">
                                    <a:latin typeface="Cambria Math"/>
                                  </a:rPr>
                                  <m:t>𝑘</m:t>
                                </m:r>
                              </m:sub>
                            </m:sSub>
                            <m:sSub>
                              <m:sSubPr>
                                <m:ctrlPr>
                                  <a:rPr lang="en-US" i="1">
                                    <a:latin typeface="Cambria Math" panose="02040503050406030204" pitchFamily="18" charset="0"/>
                                  </a:rPr>
                                </m:ctrlPr>
                              </m:sSubPr>
                              <m:e>
                                <m:r>
                                  <a:rPr lang="en-US" i="1">
                                    <a:latin typeface="Cambria Math"/>
                                    <a:ea typeface="Cambria Math"/>
                                  </a:rPr>
                                  <m:t>𝛿</m:t>
                                </m:r>
                              </m:e>
                              <m:sub>
                                <m:r>
                                  <a:rPr lang="en-US" i="1">
                                    <a:latin typeface="Cambria Math"/>
                                  </a:rPr>
                                  <m:t>𝑘</m:t>
                                </m:r>
                              </m:sub>
                            </m:sSub>
                            <m:sSub>
                              <m:sSubPr>
                                <m:ctrlPr>
                                  <a:rPr lang="en-US" i="1">
                                    <a:latin typeface="Cambria Math" panose="02040503050406030204" pitchFamily="18" charset="0"/>
                                  </a:rPr>
                                </m:ctrlPr>
                              </m:sSubPr>
                              <m:e>
                                <m:r>
                                  <a:rPr lang="en-US" i="1">
                                    <a:latin typeface="Cambria Math"/>
                                  </a:rPr>
                                  <m:t>𝑠</m:t>
                                </m:r>
                              </m:e>
                              <m:sub>
                                <m:r>
                                  <a:rPr lang="en-US" i="1">
                                    <a:latin typeface="Cambria Math"/>
                                  </a:rPr>
                                  <m:t>𝑘</m:t>
                                </m:r>
                              </m:sub>
                            </m:sSub>
                            <m:r>
                              <a:rPr lang="en-US" i="1">
                                <a:latin typeface="Cambria Math"/>
                              </a:rPr>
                              <m:t>(</m:t>
                            </m:r>
                            <m:r>
                              <a:rPr lang="en-US" b="1">
                                <a:latin typeface="Cambria Math"/>
                              </a:rPr>
                              <m:t>𝐱</m:t>
                            </m:r>
                            <m:r>
                              <a:rPr lang="en-US" i="1">
                                <a:latin typeface="Cambria Math"/>
                              </a:rPr>
                              <m:t>,</m:t>
                            </m:r>
                            <m:r>
                              <a:rPr lang="en-US" b="1">
                                <a:latin typeface="Cambria Math"/>
                              </a:rPr>
                              <m:t>𝐲</m:t>
                            </m:r>
                            <m:r>
                              <a:rPr lang="en-US" i="1">
                                <a:latin typeface="Cambria Math"/>
                              </a:rPr>
                              <m:t>)</m:t>
                            </m:r>
                          </m:e>
                        </m:nary>
                      </m:num>
                      <m:den>
                        <m:nary>
                          <m:naryPr>
                            <m:chr m:val="∑"/>
                            <m:ctrlPr>
                              <a:rPr lang="en-US" i="1">
                                <a:latin typeface="Cambria Math" panose="02040503050406030204" pitchFamily="18" charset="0"/>
                              </a:rPr>
                            </m:ctrlPr>
                          </m:naryPr>
                          <m:sub>
                            <m:r>
                              <m:rPr>
                                <m:brk m:alnAt="23"/>
                              </m:rPr>
                              <a:rPr lang="en-US" i="1">
                                <a:latin typeface="Cambria Math"/>
                              </a:rPr>
                              <m:t>𝑘</m:t>
                            </m:r>
                            <m:r>
                              <a:rPr lang="en-US" i="1">
                                <a:latin typeface="Cambria Math"/>
                              </a:rPr>
                              <m:t>=1</m:t>
                            </m:r>
                          </m:sub>
                          <m:sup>
                            <m:r>
                              <a:rPr lang="en-US" i="1">
                                <a:latin typeface="Cambria Math"/>
                              </a:rPr>
                              <m:t>𝑛</m:t>
                            </m:r>
                          </m:sup>
                          <m:e>
                            <m:sSub>
                              <m:sSubPr>
                                <m:ctrlPr>
                                  <a:rPr lang="en-US" i="1">
                                    <a:latin typeface="Cambria Math" panose="02040503050406030204" pitchFamily="18" charset="0"/>
                                  </a:rPr>
                                </m:ctrlPr>
                              </m:sSubPr>
                              <m:e>
                                <m:r>
                                  <a:rPr lang="en-US" i="1">
                                    <a:latin typeface="Cambria Math"/>
                                    <a:ea typeface="Cambria Math"/>
                                  </a:rPr>
                                  <m:t>𝜔</m:t>
                                </m:r>
                              </m:e>
                              <m:sub>
                                <m:r>
                                  <a:rPr lang="en-US" i="1">
                                    <a:latin typeface="Cambria Math"/>
                                  </a:rPr>
                                  <m:t>𝑘</m:t>
                                </m:r>
                              </m:sub>
                            </m:sSub>
                            <m:sSub>
                              <m:sSubPr>
                                <m:ctrlPr>
                                  <a:rPr lang="en-US" i="1">
                                    <a:latin typeface="Cambria Math" panose="02040503050406030204" pitchFamily="18" charset="0"/>
                                  </a:rPr>
                                </m:ctrlPr>
                              </m:sSubPr>
                              <m:e>
                                <m:r>
                                  <a:rPr lang="en-US" i="1">
                                    <a:latin typeface="Cambria Math"/>
                                    <a:ea typeface="Cambria Math"/>
                                  </a:rPr>
                                  <m:t>𝛿</m:t>
                                </m:r>
                              </m:e>
                              <m:sub>
                                <m:r>
                                  <a:rPr lang="en-US" i="1">
                                    <a:latin typeface="Cambria Math"/>
                                  </a:rPr>
                                  <m:t>𝑘</m:t>
                                </m:r>
                              </m:sub>
                            </m:sSub>
                          </m:e>
                        </m:nary>
                      </m:den>
                    </m:f>
                  </m:oMath>
                </a14:m>
                <a:endParaRPr lang="en-US" dirty="0"/>
              </a:p>
              <a:p>
                <a:pPr lvl="1"/>
                <a:endParaRPr lang="en-US" dirty="0"/>
              </a:p>
              <a:p>
                <a:r>
                  <a:rPr lang="en-US" dirty="0"/>
                  <a:t>Can also define a weighted form of distance</a:t>
                </a:r>
              </a:p>
              <a:p>
                <a:pPr lvl="1"/>
                <a:endParaRPr lang="en-US" dirty="0"/>
              </a:p>
              <a:p>
                <a:pPr lvl="1"/>
                <a:endParaRPr lang="en-US" dirty="0"/>
              </a:p>
              <a:p>
                <a:pPr lvl="1"/>
                <a:endParaRPr lang="en-US" dirty="0"/>
              </a:p>
            </p:txBody>
          </p:sp>
        </mc:Choice>
        <mc:Fallback xmlns="">
          <p:sp>
            <p:nvSpPr>
              <p:cNvPr id="80899" name="Rectangle 3"/>
              <p:cNvSpPr>
                <a:spLocks noGrp="1" noRot="1" noChangeAspect="1" noMove="1" noResize="1" noEditPoints="1" noAdjustHandles="1" noChangeArrowheads="1" noChangeShapeType="1" noTextEdit="1"/>
              </p:cNvSpPr>
              <p:nvPr>
                <p:ph type="body" idx="1"/>
              </p:nvPr>
            </p:nvSpPr>
            <p:spPr>
              <a:blipFill rotWithShape="1">
                <a:blip r:embed="rId2"/>
                <a:stretch>
                  <a:fillRect l="-659" t="-1294"/>
                </a:stretch>
              </a:blipFill>
            </p:spPr>
            <p:txBody>
              <a:bodyPr/>
              <a:lstStyle/>
              <a:p>
                <a:r>
                  <a:rPr lang="en-US">
                    <a:noFill/>
                  </a:rPr>
                  <a:t> </a:t>
                </a:r>
              </a:p>
            </p:txBody>
          </p:sp>
        </mc:Fallback>
      </mc:AlternateContent>
      <p:pic>
        <p:nvPicPr>
          <p:cNvPr id="80901"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4572000"/>
            <a:ext cx="5119688" cy="137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2241991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0005C-6F16-AA48-B058-3D8248221E5D}"/>
              </a:ext>
            </a:extLst>
          </p:cNvPr>
          <p:cNvSpPr>
            <a:spLocks noGrp="1"/>
          </p:cNvSpPr>
          <p:nvPr>
            <p:ph type="title"/>
          </p:nvPr>
        </p:nvSpPr>
        <p:spPr/>
        <p:txBody>
          <a:bodyPr/>
          <a:lstStyle/>
          <a:p>
            <a:r>
              <a:rPr lang="en-US" dirty="0"/>
              <a:t>Kernel Functions</a:t>
            </a:r>
          </a:p>
        </p:txBody>
      </p:sp>
      <p:sp>
        <p:nvSpPr>
          <p:cNvPr id="3" name="Content Placeholder 2">
            <a:extLst>
              <a:ext uri="{FF2B5EF4-FFF2-40B4-BE49-F238E27FC236}">
                <a16:creationId xmlns:a16="http://schemas.microsoft.com/office/drawing/2014/main" id="{4AA2D1CF-0006-CE42-A60E-E37FB2293AC3}"/>
              </a:ext>
            </a:extLst>
          </p:cNvPr>
          <p:cNvSpPr>
            <a:spLocks noGrp="1"/>
          </p:cNvSpPr>
          <p:nvPr>
            <p:ph idx="1"/>
          </p:nvPr>
        </p:nvSpPr>
        <p:spPr/>
        <p:txBody>
          <a:bodyPr/>
          <a:lstStyle/>
          <a:p>
            <a:r>
              <a:rPr lang="en-US" dirty="0"/>
              <a:t>Proximity can be used for predictive modeling through kernel matrix K, </a:t>
            </a:r>
            <a:r>
              <a:rPr lang="en-US" dirty="0" err="1"/>
              <a:t>k</a:t>
            </a:r>
            <a:r>
              <a:rPr lang="en-US" baseline="-25000" dirty="0" err="1"/>
              <a:t>ij</a:t>
            </a:r>
            <a:r>
              <a:rPr lang="en-US" dirty="0"/>
              <a:t> = k(</a:t>
            </a:r>
            <a:r>
              <a:rPr lang="en-US" dirty="0" err="1"/>
              <a:t>x</a:t>
            </a:r>
            <a:r>
              <a:rPr lang="en-US" baseline="-25000" dirty="0" err="1"/>
              <a:t>i</a:t>
            </a:r>
            <a:r>
              <a:rPr lang="en-US" dirty="0" err="1"/>
              <a:t>,x</a:t>
            </a:r>
            <a:r>
              <a:rPr lang="en-US" baseline="-25000" dirty="0" err="1"/>
              <a:t>j</a:t>
            </a:r>
            <a:r>
              <a:rPr lang="en-US" dirty="0"/>
              <a:t>)</a:t>
            </a:r>
          </a:p>
          <a:p>
            <a:pPr lvl="1"/>
            <a:r>
              <a:rPr lang="en-US" dirty="0"/>
              <a:t>Non-linear relationship can be modeled using models designed for linear relationship</a:t>
            </a:r>
          </a:p>
          <a:p>
            <a:r>
              <a:rPr lang="en-US" dirty="0"/>
              <a:t>Kernels make an algorithm data independent</a:t>
            </a:r>
          </a:p>
          <a:p>
            <a:endParaRPr lang="en-US" dirty="0"/>
          </a:p>
          <a:p>
            <a:endParaRPr lang="en-US" dirty="0"/>
          </a:p>
          <a:p>
            <a:endParaRPr lang="en-US" dirty="0"/>
          </a:p>
          <a:p>
            <a:endParaRPr lang="en-US" dirty="0"/>
          </a:p>
          <a:p>
            <a:endParaRPr lang="en-US" dirty="0"/>
          </a:p>
          <a:p>
            <a:endParaRPr lang="en-US" dirty="0"/>
          </a:p>
        </p:txBody>
      </p:sp>
      <p:pic>
        <p:nvPicPr>
          <p:cNvPr id="5" name="Picture 4" descr="Text&#10;&#10;Description automatically generated">
            <a:extLst>
              <a:ext uri="{FF2B5EF4-FFF2-40B4-BE49-F238E27FC236}">
                <a16:creationId xmlns:a16="http://schemas.microsoft.com/office/drawing/2014/main" id="{B285BB5B-784A-D348-8C2E-57EBB67C1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7" y="3449053"/>
            <a:ext cx="9144000" cy="2349249"/>
          </a:xfrm>
          <a:prstGeom prst="rect">
            <a:avLst/>
          </a:prstGeom>
        </p:spPr>
      </p:pic>
    </p:spTree>
    <p:extLst>
      <p:ext uri="{BB962C8B-B14F-4D97-AF65-F5344CB8AC3E}">
        <p14:creationId xmlns:p14="http://schemas.microsoft.com/office/powerpoint/2010/main" val="314379502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6BC20-08A8-B849-8EB7-1B07B64AC232}"/>
              </a:ext>
            </a:extLst>
          </p:cNvPr>
          <p:cNvSpPr>
            <a:spLocks noGrp="1"/>
          </p:cNvSpPr>
          <p:nvPr>
            <p:ph type="title"/>
          </p:nvPr>
        </p:nvSpPr>
        <p:spPr/>
        <p:txBody>
          <a:bodyPr/>
          <a:lstStyle/>
          <a:p>
            <a:r>
              <a:rPr lang="en-US" dirty="0"/>
              <a:t>Kernel Functions</a:t>
            </a:r>
          </a:p>
        </p:txBody>
      </p:sp>
      <p:sp>
        <p:nvSpPr>
          <p:cNvPr id="3" name="Content Placeholder 2">
            <a:extLst>
              <a:ext uri="{FF2B5EF4-FFF2-40B4-BE49-F238E27FC236}">
                <a16:creationId xmlns:a16="http://schemas.microsoft.com/office/drawing/2014/main" id="{C6DBAAF9-CA39-DA4D-BE5E-6981A5A81D7C}"/>
              </a:ext>
            </a:extLst>
          </p:cNvPr>
          <p:cNvSpPr>
            <a:spLocks noGrp="1"/>
          </p:cNvSpPr>
          <p:nvPr>
            <p:ph idx="1"/>
          </p:nvPr>
        </p:nvSpPr>
        <p:spPr/>
        <p:txBody>
          <a:bodyPr/>
          <a:lstStyle/>
          <a:p>
            <a:r>
              <a:rPr lang="en-US" dirty="0"/>
              <a:t>Mapping data into a higher dimensional data space can allow modeling of nonlinear relationships.</a:t>
            </a:r>
          </a:p>
          <a:p>
            <a:pPr lvl="1"/>
            <a:r>
              <a:rPr lang="en-US" dirty="0"/>
              <a:t>Transforming data from a lower dimensional data space to a higher dimensional space</a:t>
            </a:r>
          </a:p>
        </p:txBody>
      </p:sp>
      <p:pic>
        <p:nvPicPr>
          <p:cNvPr id="5" name="Picture 4" descr="Chart&#10;&#10;Description automatically generated">
            <a:extLst>
              <a:ext uri="{FF2B5EF4-FFF2-40B4-BE49-F238E27FC236}">
                <a16:creationId xmlns:a16="http://schemas.microsoft.com/office/drawing/2014/main" id="{51B8C062-5A09-A24E-94BB-5D1ECBE8AF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3352800"/>
            <a:ext cx="6248400" cy="3048000"/>
          </a:xfrm>
          <a:prstGeom prst="rect">
            <a:avLst/>
          </a:prstGeom>
        </p:spPr>
      </p:pic>
    </p:spTree>
    <p:extLst>
      <p:ext uri="{BB962C8B-B14F-4D97-AF65-F5344CB8AC3E}">
        <p14:creationId xmlns:p14="http://schemas.microsoft.com/office/powerpoint/2010/main" val="316180092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A6921-C2E1-8041-890D-7CEDAC5B7B4C}"/>
              </a:ext>
            </a:extLst>
          </p:cNvPr>
          <p:cNvSpPr>
            <a:spLocks noGrp="1"/>
          </p:cNvSpPr>
          <p:nvPr>
            <p:ph type="title"/>
          </p:nvPr>
        </p:nvSpPr>
        <p:spPr/>
        <p:txBody>
          <a:bodyPr/>
          <a:lstStyle/>
          <a:p>
            <a:r>
              <a:rPr lang="en-US" dirty="0"/>
              <a:t>Bregman Divergence</a:t>
            </a:r>
          </a:p>
        </p:txBody>
      </p:sp>
      <p:sp>
        <p:nvSpPr>
          <p:cNvPr id="3" name="Content Placeholder 2">
            <a:extLst>
              <a:ext uri="{FF2B5EF4-FFF2-40B4-BE49-F238E27FC236}">
                <a16:creationId xmlns:a16="http://schemas.microsoft.com/office/drawing/2014/main" id="{238A681B-A8C5-5F44-9301-E96E9F27EAB2}"/>
              </a:ext>
            </a:extLst>
          </p:cNvPr>
          <p:cNvSpPr>
            <a:spLocks noGrp="1"/>
          </p:cNvSpPr>
          <p:nvPr>
            <p:ph idx="1"/>
          </p:nvPr>
        </p:nvSpPr>
        <p:spPr/>
        <p:txBody>
          <a:bodyPr/>
          <a:lstStyle/>
          <a:p>
            <a:r>
              <a:rPr lang="en-US" dirty="0"/>
              <a:t>Dissimilarity measure</a:t>
            </a:r>
          </a:p>
          <a:p>
            <a:r>
              <a:rPr lang="en-US" dirty="0"/>
              <a:t>x and y two data points, y is original and x is distorted y (by adding some noise)</a:t>
            </a:r>
          </a:p>
          <a:p>
            <a:r>
              <a:rPr lang="en-US" dirty="0"/>
              <a:t>Now estimate y from x, and measure the distortion</a:t>
            </a:r>
          </a:p>
        </p:txBody>
      </p:sp>
    </p:spTree>
    <p:extLst>
      <p:ext uri="{BB962C8B-B14F-4D97-AF65-F5344CB8AC3E}">
        <p14:creationId xmlns:p14="http://schemas.microsoft.com/office/powerpoint/2010/main" val="9228666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769F5-943B-D93B-F187-17BC6C7D74C7}"/>
              </a:ext>
            </a:extLst>
          </p:cNvPr>
          <p:cNvSpPr>
            <a:spLocks noGrp="1"/>
          </p:cNvSpPr>
          <p:nvPr>
            <p:ph type="title"/>
          </p:nvPr>
        </p:nvSpPr>
        <p:spPr/>
        <p:txBody>
          <a:bodyPr/>
          <a:lstStyle/>
          <a:p>
            <a:r>
              <a:rPr lang="en-US" dirty="0"/>
              <a:t>Reading</a:t>
            </a:r>
          </a:p>
        </p:txBody>
      </p:sp>
      <p:sp>
        <p:nvSpPr>
          <p:cNvPr id="3" name="Content Placeholder 2">
            <a:extLst>
              <a:ext uri="{FF2B5EF4-FFF2-40B4-BE49-F238E27FC236}">
                <a16:creationId xmlns:a16="http://schemas.microsoft.com/office/drawing/2014/main" id="{80A0CD1F-F92B-FC1B-07DA-522106D7A51E}"/>
              </a:ext>
            </a:extLst>
          </p:cNvPr>
          <p:cNvSpPr>
            <a:spLocks noGrp="1"/>
          </p:cNvSpPr>
          <p:nvPr>
            <p:ph idx="1"/>
          </p:nvPr>
        </p:nvSpPr>
        <p:spPr/>
        <p:txBody>
          <a:bodyPr/>
          <a:lstStyle/>
          <a:p>
            <a:r>
              <a:rPr lang="en-US" dirty="0"/>
              <a:t>Introduction to Data Mining by Tan et al. – Chapter 2</a:t>
            </a:r>
          </a:p>
          <a:p>
            <a:r>
              <a:rPr lang="en-US" dirty="0"/>
              <a:t>Data Mining by Aggarwal – Chapter 2</a:t>
            </a:r>
          </a:p>
        </p:txBody>
      </p:sp>
    </p:spTree>
    <p:extLst>
      <p:ext uri="{BB962C8B-B14F-4D97-AF65-F5344CB8AC3E}">
        <p14:creationId xmlns:p14="http://schemas.microsoft.com/office/powerpoint/2010/main" val="1496135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1266" name="Object 182"/>
          <p:cNvGraphicFramePr>
            <a:graphicFrameLocks noChangeAspect="1"/>
          </p:cNvGraphicFramePr>
          <p:nvPr/>
        </p:nvGraphicFramePr>
        <p:xfrm>
          <a:off x="342900" y="533400"/>
          <a:ext cx="8128000" cy="5054600"/>
        </p:xfrm>
        <a:graphic>
          <a:graphicData uri="http://schemas.openxmlformats.org/presentationml/2006/ole">
            <mc:AlternateContent xmlns:mc="http://schemas.openxmlformats.org/markup-compatibility/2006">
              <mc:Choice xmlns:v="urn:schemas-microsoft-com:vml" Requires="v">
                <p:oleObj name="Document" r:id="rId2" imgW="8464646" imgH="5274525" progId="Word.Document.8">
                  <p:embed/>
                </p:oleObj>
              </mc:Choice>
              <mc:Fallback>
                <p:oleObj name="Document" r:id="rId2" imgW="8464646" imgH="5274525" progId="Word.Document.8">
                  <p:embed/>
                  <p:pic>
                    <p:nvPicPr>
                      <p:cNvPr id="11266" name="Object 18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 y="533400"/>
                        <a:ext cx="8128000" cy="505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267" name="Text Box 183"/>
          <p:cNvSpPr txBox="1">
            <a:spLocks noChangeArrowheads="1"/>
          </p:cNvSpPr>
          <p:nvPr/>
        </p:nvSpPr>
        <p:spPr bwMode="auto">
          <a:xfrm>
            <a:off x="1066800" y="6248400"/>
            <a:ext cx="7162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000"/>
              <a:t>This categorization of attributes is due to S. S. Stevens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p:cNvSpPr>
            <a:spLocks noGrp="1" noChangeArrowheads="1"/>
          </p:cNvSpPr>
          <p:nvPr>
            <p:ph type="title"/>
          </p:nvPr>
        </p:nvSpPr>
        <p:spPr/>
        <p:txBody>
          <a:bodyPr/>
          <a:lstStyle/>
          <a:p>
            <a:r>
              <a:rPr lang="en-US"/>
              <a:t>Discrete and Continuous Attributes </a:t>
            </a:r>
          </a:p>
        </p:txBody>
      </p:sp>
      <p:sp>
        <p:nvSpPr>
          <p:cNvPr id="12291" name="Rectangle 5"/>
          <p:cNvSpPr>
            <a:spLocks noGrp="1" noChangeArrowheads="1"/>
          </p:cNvSpPr>
          <p:nvPr>
            <p:ph type="body" idx="1"/>
          </p:nvPr>
        </p:nvSpPr>
        <p:spPr/>
        <p:txBody>
          <a:bodyPr/>
          <a:lstStyle/>
          <a:p>
            <a:pPr>
              <a:lnSpc>
                <a:spcPct val="90000"/>
              </a:lnSpc>
            </a:pPr>
            <a:r>
              <a:rPr lang="en-US" dirty="0"/>
              <a:t>Discrete Attribute</a:t>
            </a:r>
          </a:p>
          <a:p>
            <a:pPr lvl="1">
              <a:lnSpc>
                <a:spcPct val="90000"/>
              </a:lnSpc>
            </a:pPr>
            <a:r>
              <a:rPr lang="en-US" sz="2200" dirty="0"/>
              <a:t>Has only a finite or countably infinite set of values</a:t>
            </a:r>
          </a:p>
          <a:p>
            <a:pPr lvl="1">
              <a:lnSpc>
                <a:spcPct val="90000"/>
              </a:lnSpc>
            </a:pPr>
            <a:r>
              <a:rPr lang="en-US" sz="2200" dirty="0"/>
              <a:t>Examples: zip codes, counts, or the set of words in a collection of documents </a:t>
            </a:r>
          </a:p>
          <a:p>
            <a:pPr lvl="1">
              <a:lnSpc>
                <a:spcPct val="90000"/>
              </a:lnSpc>
            </a:pPr>
            <a:r>
              <a:rPr lang="en-US" sz="2200" dirty="0"/>
              <a:t>Often represented as integer variables.   </a:t>
            </a:r>
          </a:p>
          <a:p>
            <a:pPr lvl="1">
              <a:lnSpc>
                <a:spcPct val="90000"/>
              </a:lnSpc>
            </a:pPr>
            <a:r>
              <a:rPr lang="en-US" sz="2200" dirty="0"/>
              <a:t>Note: </a:t>
            </a:r>
            <a:r>
              <a:rPr lang="en-US" sz="2200" dirty="0">
                <a:solidFill>
                  <a:srgbClr val="CC3300"/>
                </a:solidFill>
              </a:rPr>
              <a:t>binary attributes</a:t>
            </a:r>
            <a:r>
              <a:rPr lang="en-US" sz="2200" dirty="0"/>
              <a:t> are a special case of discrete attributes </a:t>
            </a:r>
          </a:p>
          <a:p>
            <a:pPr>
              <a:lnSpc>
                <a:spcPct val="90000"/>
              </a:lnSpc>
            </a:pPr>
            <a:r>
              <a:rPr lang="en-US" dirty="0"/>
              <a:t>Continuous Attribute </a:t>
            </a:r>
          </a:p>
          <a:p>
            <a:pPr lvl="1">
              <a:lnSpc>
                <a:spcPct val="90000"/>
              </a:lnSpc>
            </a:pPr>
            <a:r>
              <a:rPr lang="en-US" sz="2200" dirty="0"/>
              <a:t>Has real numbers as attribute values</a:t>
            </a:r>
          </a:p>
          <a:p>
            <a:pPr lvl="1">
              <a:lnSpc>
                <a:spcPct val="90000"/>
              </a:lnSpc>
            </a:pPr>
            <a:r>
              <a:rPr lang="en-US" sz="2200" dirty="0"/>
              <a:t>Examples: temperature, height, or weight.  </a:t>
            </a:r>
          </a:p>
          <a:p>
            <a:pPr lvl="1">
              <a:lnSpc>
                <a:spcPct val="90000"/>
              </a:lnSpc>
            </a:pPr>
            <a:r>
              <a:rPr lang="en-US" sz="2200" dirty="0"/>
              <a:t>Practically, real values can only be measured and represented using a finite number of digits.</a:t>
            </a:r>
          </a:p>
          <a:p>
            <a:pPr lvl="1">
              <a:lnSpc>
                <a:spcPct val="90000"/>
              </a:lnSpc>
            </a:pPr>
            <a:r>
              <a:rPr lang="en-US" sz="2200" dirty="0"/>
              <a:t>Continuous attributes are typically represented as floating-point variables.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t>Asymmetric Attributes</a:t>
            </a:r>
          </a:p>
        </p:txBody>
      </p:sp>
      <p:sp>
        <p:nvSpPr>
          <p:cNvPr id="13315" name="Rectangle 3"/>
          <p:cNvSpPr>
            <a:spLocks noGrp="1" noChangeArrowheads="1"/>
          </p:cNvSpPr>
          <p:nvPr>
            <p:ph type="body" sz="half" idx="1"/>
          </p:nvPr>
        </p:nvSpPr>
        <p:spPr>
          <a:xfrm>
            <a:off x="411163" y="1066800"/>
            <a:ext cx="8428037" cy="5181600"/>
          </a:xfrm>
        </p:spPr>
        <p:txBody>
          <a:bodyPr>
            <a:normAutofit/>
          </a:bodyPr>
          <a:lstStyle/>
          <a:p>
            <a:r>
              <a:rPr lang="en-US" sz="2400" dirty="0"/>
              <a:t>Only presence (a non-zero attribute value) is regarded as important</a:t>
            </a:r>
          </a:p>
          <a:p>
            <a:pPr marL="1311275" lvl="2" indent="-396875"/>
            <a:r>
              <a:rPr lang="en-US" sz="1800" dirty="0"/>
              <a:t>Words present in documents</a:t>
            </a:r>
          </a:p>
          <a:p>
            <a:pPr marL="1311275" lvl="2" indent="-396875"/>
            <a:r>
              <a:rPr lang="en-US" sz="1800" dirty="0"/>
              <a:t>Items present in customer transactions</a:t>
            </a:r>
          </a:p>
          <a:p>
            <a:pPr marL="1311275" lvl="2" indent="-396875"/>
            <a:endParaRPr lang="en-US" sz="1800" dirty="0"/>
          </a:p>
          <a:p>
            <a:r>
              <a:rPr lang="en-US" sz="2400" dirty="0"/>
              <a:t>If we met a friend in the grocery store would we ever say the following?</a:t>
            </a:r>
            <a:br>
              <a:rPr lang="en-US" sz="2400" dirty="0"/>
            </a:br>
            <a:br>
              <a:rPr lang="en-US" sz="1000" dirty="0"/>
            </a:br>
            <a:r>
              <a:rPr lang="en-US" sz="2400" i="1" dirty="0">
                <a:latin typeface="Times New Roman" pitchFamily="18" charset="0"/>
              </a:rPr>
              <a:t>“I see our purchases are very similar since we didn’t buy most of the same things.” </a:t>
            </a:r>
          </a:p>
          <a:p>
            <a:endParaRPr lang="en-US" sz="2400" i="1" dirty="0">
              <a:latin typeface="Times New Roman"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sz="2800" dirty="0"/>
              <a:t>Critiques of the attribute categorization </a:t>
            </a:r>
          </a:p>
        </p:txBody>
      </p:sp>
      <p:sp>
        <p:nvSpPr>
          <p:cNvPr id="13315" name="Rectangle 3"/>
          <p:cNvSpPr>
            <a:spLocks noGrp="1" noChangeArrowheads="1"/>
          </p:cNvSpPr>
          <p:nvPr>
            <p:ph type="body" sz="half" idx="1"/>
          </p:nvPr>
        </p:nvSpPr>
        <p:spPr>
          <a:xfrm>
            <a:off x="411163" y="1066800"/>
            <a:ext cx="8428037" cy="5181600"/>
          </a:xfrm>
        </p:spPr>
        <p:txBody>
          <a:bodyPr>
            <a:normAutofit/>
          </a:bodyPr>
          <a:lstStyle/>
          <a:p>
            <a:r>
              <a:rPr lang="en-US" sz="2400" dirty="0"/>
              <a:t>Incomplete </a:t>
            </a:r>
          </a:p>
          <a:p>
            <a:pPr lvl="1"/>
            <a:r>
              <a:rPr lang="en-US" sz="2000" dirty="0"/>
              <a:t>Symmetric binary</a:t>
            </a:r>
          </a:p>
          <a:p>
            <a:pPr lvl="1"/>
            <a:r>
              <a:rPr lang="en-US" sz="2000" dirty="0"/>
              <a:t>Cyclical</a:t>
            </a:r>
          </a:p>
          <a:p>
            <a:pPr lvl="1"/>
            <a:r>
              <a:rPr lang="en-US" sz="2000" dirty="0"/>
              <a:t>Multivariate</a:t>
            </a:r>
          </a:p>
          <a:p>
            <a:pPr lvl="1"/>
            <a:r>
              <a:rPr lang="en-US" sz="2000" dirty="0"/>
              <a:t>Partially ordered</a:t>
            </a:r>
          </a:p>
          <a:p>
            <a:pPr lvl="1"/>
            <a:r>
              <a:rPr lang="en-US" sz="2000" dirty="0"/>
              <a:t>Partial membership</a:t>
            </a:r>
          </a:p>
          <a:p>
            <a:pPr lvl="1"/>
            <a:r>
              <a:rPr lang="en-US" sz="2000" dirty="0"/>
              <a:t>Relationships between the data</a:t>
            </a:r>
          </a:p>
          <a:p>
            <a:pPr lvl="1"/>
            <a:endParaRPr lang="en-US" sz="2000" dirty="0"/>
          </a:p>
          <a:p>
            <a:r>
              <a:rPr lang="en-US" sz="2400" dirty="0"/>
              <a:t>Real data is approximate and noisy</a:t>
            </a:r>
          </a:p>
          <a:p>
            <a:pPr lvl="1"/>
            <a:r>
              <a:rPr lang="en-US" sz="2000" dirty="0"/>
              <a:t>This can complicate recognition of the proper attribute type</a:t>
            </a:r>
          </a:p>
          <a:p>
            <a:pPr lvl="1"/>
            <a:r>
              <a:rPr lang="en-US" sz="2000" dirty="0"/>
              <a:t>Treating one attribute type as another may be approximately correct</a:t>
            </a:r>
          </a:p>
          <a:p>
            <a:pPr lvl="1"/>
            <a:endParaRPr lang="en-US" sz="2000" dirty="0"/>
          </a:p>
          <a:p>
            <a:pPr marL="457200" lvl="1" indent="0">
              <a:buNone/>
            </a:pPr>
            <a:endParaRPr lang="en-US" sz="2000" dirty="0"/>
          </a:p>
          <a:p>
            <a:pPr lvl="2" indent="233363"/>
            <a:endParaRPr lang="en-US" sz="1600" dirty="0"/>
          </a:p>
          <a:p>
            <a:pPr lvl="2" indent="233363"/>
            <a:endParaRPr lang="en-US" sz="1600" dirty="0"/>
          </a:p>
          <a:p>
            <a:pPr lvl="1"/>
            <a:endParaRPr lang="en-US" sz="2000" dirty="0"/>
          </a:p>
          <a:p>
            <a:endParaRPr lang="en-US" dirty="0"/>
          </a:p>
        </p:txBody>
      </p:sp>
    </p:spTree>
    <p:extLst>
      <p:ext uri="{BB962C8B-B14F-4D97-AF65-F5344CB8AC3E}">
        <p14:creationId xmlns:p14="http://schemas.microsoft.com/office/powerpoint/2010/main" val="641283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dirty="0"/>
              <a:t>Key Messages for Attribute Types</a:t>
            </a:r>
          </a:p>
        </p:txBody>
      </p:sp>
      <p:sp>
        <p:nvSpPr>
          <p:cNvPr id="13315" name="Rectangle 3"/>
          <p:cNvSpPr>
            <a:spLocks noGrp="1" noChangeArrowheads="1"/>
          </p:cNvSpPr>
          <p:nvPr>
            <p:ph type="body" sz="half" idx="1"/>
          </p:nvPr>
        </p:nvSpPr>
        <p:spPr>
          <a:xfrm>
            <a:off x="411163" y="1066800"/>
            <a:ext cx="8428037" cy="5181600"/>
          </a:xfrm>
        </p:spPr>
        <p:txBody>
          <a:bodyPr>
            <a:normAutofit fontScale="92500" lnSpcReduction="20000"/>
          </a:bodyPr>
          <a:lstStyle/>
          <a:p>
            <a:endParaRPr lang="en-US" sz="2000" dirty="0"/>
          </a:p>
          <a:p>
            <a:r>
              <a:rPr lang="en-US" dirty="0"/>
              <a:t>The types of operations you choose should be “meaningful” for the type of data you have</a:t>
            </a:r>
          </a:p>
          <a:p>
            <a:pPr lvl="1"/>
            <a:r>
              <a:rPr lang="en-US" dirty="0"/>
              <a:t>Distinctness, order, meaningful intervals, and meaningful ratios are only four (among </a:t>
            </a:r>
            <a:r>
              <a:rPr lang="en-US"/>
              <a:t>many possible) </a:t>
            </a:r>
            <a:r>
              <a:rPr lang="en-US" dirty="0"/>
              <a:t>properties of data</a:t>
            </a:r>
          </a:p>
          <a:p>
            <a:pPr lvl="1"/>
            <a:endParaRPr lang="en-US" dirty="0"/>
          </a:p>
          <a:p>
            <a:pPr lvl="1"/>
            <a:r>
              <a:rPr lang="en-US" dirty="0"/>
              <a:t>The data type you see – often numbers or strings – may not capture all the properties or may suggest properties that are not present</a:t>
            </a:r>
          </a:p>
          <a:p>
            <a:pPr lvl="1"/>
            <a:endParaRPr lang="en-US" dirty="0"/>
          </a:p>
          <a:p>
            <a:pPr lvl="1"/>
            <a:r>
              <a:rPr lang="en-US" dirty="0"/>
              <a:t>Analysis may depend on these other properties of the data</a:t>
            </a:r>
          </a:p>
          <a:p>
            <a:pPr lvl="2" indent="233363"/>
            <a:r>
              <a:rPr lang="en-US" dirty="0"/>
              <a:t>Many statistical analyses depend only on the distribution</a:t>
            </a:r>
          </a:p>
          <a:p>
            <a:pPr lvl="1"/>
            <a:endParaRPr lang="en-US" dirty="0"/>
          </a:p>
          <a:p>
            <a:pPr lvl="1"/>
            <a:r>
              <a:rPr lang="en-US" dirty="0"/>
              <a:t>In the end, what is meaningful can be specific to domain</a:t>
            </a:r>
          </a:p>
          <a:p>
            <a:pPr lvl="1"/>
            <a:endParaRPr lang="en-US" dirty="0"/>
          </a:p>
        </p:txBody>
      </p:sp>
    </p:spTree>
    <p:extLst>
      <p:ext uri="{BB962C8B-B14F-4D97-AF65-F5344CB8AC3E}">
        <p14:creationId xmlns:p14="http://schemas.microsoft.com/office/powerpoint/2010/main" val="2425774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228600" y="0"/>
            <a:ext cx="8585200" cy="685800"/>
          </a:xfrm>
        </p:spPr>
        <p:txBody>
          <a:bodyPr/>
          <a:lstStyle/>
          <a:p>
            <a:r>
              <a:rPr lang="en-US" sz="2800"/>
              <a:t>Important Characteristics of Data</a:t>
            </a:r>
          </a:p>
        </p:txBody>
      </p:sp>
      <p:sp>
        <p:nvSpPr>
          <p:cNvPr id="15363" name="Rectangle 3"/>
          <p:cNvSpPr>
            <a:spLocks noGrp="1" noChangeArrowheads="1"/>
          </p:cNvSpPr>
          <p:nvPr>
            <p:ph type="body" idx="1"/>
          </p:nvPr>
        </p:nvSpPr>
        <p:spPr>
          <a:xfrm>
            <a:off x="146050" y="990600"/>
            <a:ext cx="8394700" cy="5029200"/>
          </a:xfrm>
          <a:noFill/>
        </p:spPr>
        <p:txBody>
          <a:bodyPr>
            <a:normAutofit fontScale="92500" lnSpcReduction="10000"/>
          </a:bodyPr>
          <a:lstStyle/>
          <a:p>
            <a:pPr lvl="1">
              <a:lnSpc>
                <a:spcPct val="95000"/>
              </a:lnSpc>
              <a:spcBef>
                <a:spcPct val="20000"/>
              </a:spcBef>
            </a:pPr>
            <a:r>
              <a:rPr lang="en-US" sz="2800" dirty="0"/>
              <a:t>Dimensionality (number of attributes)</a:t>
            </a:r>
          </a:p>
          <a:p>
            <a:pPr lvl="2">
              <a:lnSpc>
                <a:spcPct val="95000"/>
              </a:lnSpc>
              <a:spcBef>
                <a:spcPct val="20000"/>
              </a:spcBef>
            </a:pPr>
            <a:r>
              <a:rPr lang="en-US" sz="2400" dirty="0"/>
              <a:t> High dimensional data brings a number of challenges</a:t>
            </a:r>
          </a:p>
          <a:p>
            <a:pPr lvl="1">
              <a:lnSpc>
                <a:spcPct val="95000"/>
              </a:lnSpc>
              <a:spcBef>
                <a:spcPct val="20000"/>
              </a:spcBef>
            </a:pPr>
            <a:endParaRPr lang="en-US" dirty="0"/>
          </a:p>
          <a:p>
            <a:pPr lvl="1">
              <a:lnSpc>
                <a:spcPct val="95000"/>
              </a:lnSpc>
              <a:spcBef>
                <a:spcPct val="20000"/>
              </a:spcBef>
            </a:pPr>
            <a:r>
              <a:rPr lang="en-US" sz="2800" dirty="0"/>
              <a:t>Distribution: Sparsity</a:t>
            </a:r>
          </a:p>
          <a:p>
            <a:pPr lvl="2">
              <a:lnSpc>
                <a:spcPct val="95000"/>
              </a:lnSpc>
              <a:spcBef>
                <a:spcPct val="20000"/>
              </a:spcBef>
            </a:pPr>
            <a:r>
              <a:rPr lang="en-US" sz="2400" dirty="0"/>
              <a:t> Only presence counts</a:t>
            </a:r>
          </a:p>
          <a:p>
            <a:pPr lvl="1">
              <a:lnSpc>
                <a:spcPct val="95000"/>
              </a:lnSpc>
              <a:spcBef>
                <a:spcPct val="20000"/>
              </a:spcBef>
            </a:pPr>
            <a:endParaRPr lang="en-US" dirty="0"/>
          </a:p>
          <a:p>
            <a:pPr lvl="1">
              <a:lnSpc>
                <a:spcPct val="95000"/>
              </a:lnSpc>
              <a:spcBef>
                <a:spcPct val="20000"/>
              </a:spcBef>
            </a:pPr>
            <a:r>
              <a:rPr lang="en-US" sz="2800" dirty="0"/>
              <a:t>Resolution</a:t>
            </a:r>
          </a:p>
          <a:p>
            <a:pPr lvl="2" indent="-342900">
              <a:lnSpc>
                <a:spcPct val="105000"/>
              </a:lnSpc>
              <a:spcBef>
                <a:spcPct val="20000"/>
              </a:spcBef>
            </a:pPr>
            <a:r>
              <a:rPr lang="en-US" sz="2400" dirty="0"/>
              <a:t> Patterns depend on the scale </a:t>
            </a:r>
          </a:p>
          <a:p>
            <a:pPr lvl="2">
              <a:lnSpc>
                <a:spcPct val="95000"/>
              </a:lnSpc>
              <a:spcBef>
                <a:spcPct val="20000"/>
              </a:spcBef>
            </a:pPr>
            <a:endParaRPr lang="en-US" sz="2400" dirty="0"/>
          </a:p>
          <a:p>
            <a:pPr lvl="1">
              <a:lnSpc>
                <a:spcPct val="95000"/>
              </a:lnSpc>
              <a:spcBef>
                <a:spcPct val="20000"/>
              </a:spcBef>
            </a:pPr>
            <a:r>
              <a:rPr lang="en-US" sz="2800" dirty="0"/>
              <a:t>Size</a:t>
            </a:r>
          </a:p>
          <a:p>
            <a:pPr lvl="2" indent="-342900">
              <a:lnSpc>
                <a:spcPct val="115000"/>
              </a:lnSpc>
              <a:spcBef>
                <a:spcPct val="20000"/>
              </a:spcBef>
            </a:pPr>
            <a:r>
              <a:rPr lang="en-US" sz="2400" dirty="0"/>
              <a:t>Type of analysis may depend on size of data</a:t>
            </a:r>
          </a:p>
          <a:p>
            <a:pPr lvl="1">
              <a:lnSpc>
                <a:spcPct val="95000"/>
              </a:lnSpc>
              <a:spcBef>
                <a:spcPct val="20000"/>
              </a:spcBef>
            </a:pPr>
            <a:endParaRPr lang="en-US" dirty="0">
              <a:latin typeface="Times New Roman" pitchFamily="18" charset="0"/>
              <a:cs typeface="Times New Roman" pitchFamily="18" charset="0"/>
            </a:endParaRPr>
          </a:p>
          <a:p>
            <a:pPr lvl="1">
              <a:lnSpc>
                <a:spcPct val="95000"/>
              </a:lnSpc>
              <a:spcBef>
                <a:spcPct val="20000"/>
              </a:spcBef>
            </a:pPr>
            <a:endParaRPr lang="en-US" sz="2000" dirty="0">
              <a:latin typeface="Times New Roman" pitchFamily="18" charset="0"/>
              <a:cs typeface="Times New Roman" pitchFamily="18" charset="0"/>
            </a:endParaRPr>
          </a:p>
          <a:p>
            <a:pPr lvl="1">
              <a:lnSpc>
                <a:spcPct val="95000"/>
              </a:lnSpc>
              <a:spcBef>
                <a:spcPct val="20000"/>
              </a:spcBef>
            </a:pPr>
            <a:endParaRPr lang="en-US" sz="2000" b="1" dirty="0">
              <a:latin typeface="Times New Roman" pitchFamily="18" charset="0"/>
              <a:cs typeface="Times New Roman"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26"/>
          <p:cNvSpPr>
            <a:spLocks noGrp="1" noChangeArrowheads="1"/>
          </p:cNvSpPr>
          <p:nvPr>
            <p:ph type="title"/>
          </p:nvPr>
        </p:nvSpPr>
        <p:spPr>
          <a:xfrm>
            <a:off x="228600" y="0"/>
            <a:ext cx="8585200" cy="685800"/>
          </a:xfrm>
        </p:spPr>
        <p:txBody>
          <a:bodyPr/>
          <a:lstStyle/>
          <a:p>
            <a:r>
              <a:rPr lang="en-US"/>
              <a:t>Types of data sets </a:t>
            </a:r>
          </a:p>
        </p:txBody>
      </p:sp>
      <p:sp>
        <p:nvSpPr>
          <p:cNvPr id="14339" name="Rectangle 1027"/>
          <p:cNvSpPr>
            <a:spLocks noGrp="1" noChangeArrowheads="1"/>
          </p:cNvSpPr>
          <p:nvPr>
            <p:ph type="body" idx="1"/>
          </p:nvPr>
        </p:nvSpPr>
        <p:spPr>
          <a:xfrm>
            <a:off x="146050" y="990600"/>
            <a:ext cx="8394700" cy="5029200"/>
          </a:xfrm>
          <a:noFill/>
        </p:spPr>
        <p:txBody>
          <a:bodyPr/>
          <a:lstStyle/>
          <a:p>
            <a:pPr marL="285750" indent="-285750">
              <a:lnSpc>
                <a:spcPct val="90000"/>
              </a:lnSpc>
            </a:pPr>
            <a:r>
              <a:rPr lang="en-US" sz="2600" dirty="0">
                <a:cs typeface="Times New Roman" pitchFamily="18" charset="0"/>
              </a:rPr>
              <a:t>Record</a:t>
            </a:r>
          </a:p>
          <a:p>
            <a:pPr lvl="1">
              <a:lnSpc>
                <a:spcPct val="90000"/>
              </a:lnSpc>
            </a:pPr>
            <a:r>
              <a:rPr lang="en-US" dirty="0">
                <a:cs typeface="Times New Roman" pitchFamily="18" charset="0"/>
              </a:rPr>
              <a:t>Data Matrix</a:t>
            </a:r>
          </a:p>
          <a:p>
            <a:pPr lvl="1">
              <a:lnSpc>
                <a:spcPct val="90000"/>
              </a:lnSpc>
            </a:pPr>
            <a:r>
              <a:rPr lang="en-US" dirty="0">
                <a:cs typeface="Times New Roman" pitchFamily="18" charset="0"/>
              </a:rPr>
              <a:t>Document Data</a:t>
            </a:r>
          </a:p>
          <a:p>
            <a:pPr lvl="1">
              <a:lnSpc>
                <a:spcPct val="90000"/>
              </a:lnSpc>
            </a:pPr>
            <a:r>
              <a:rPr lang="en-US" dirty="0">
                <a:cs typeface="Times New Roman" pitchFamily="18" charset="0"/>
              </a:rPr>
              <a:t>Transaction Data</a:t>
            </a:r>
            <a:endParaRPr lang="en-US" dirty="0"/>
          </a:p>
          <a:p>
            <a:pPr marL="285750" indent="-285750">
              <a:lnSpc>
                <a:spcPct val="90000"/>
              </a:lnSpc>
            </a:pPr>
            <a:r>
              <a:rPr lang="en-US" sz="2600" dirty="0">
                <a:cs typeface="Times New Roman" pitchFamily="18" charset="0"/>
              </a:rPr>
              <a:t>Graph</a:t>
            </a:r>
          </a:p>
          <a:p>
            <a:pPr lvl="1">
              <a:lnSpc>
                <a:spcPct val="90000"/>
              </a:lnSpc>
            </a:pPr>
            <a:r>
              <a:rPr lang="en-US" dirty="0">
                <a:cs typeface="Times New Roman" pitchFamily="18" charset="0"/>
              </a:rPr>
              <a:t>World Wide Web</a:t>
            </a:r>
          </a:p>
          <a:p>
            <a:pPr lvl="1">
              <a:lnSpc>
                <a:spcPct val="90000"/>
              </a:lnSpc>
            </a:pPr>
            <a:r>
              <a:rPr lang="en-US" dirty="0">
                <a:cs typeface="Times New Roman" pitchFamily="18" charset="0"/>
              </a:rPr>
              <a:t>Molecular Structures</a:t>
            </a:r>
          </a:p>
          <a:p>
            <a:pPr marL="285750" indent="-285750">
              <a:lnSpc>
                <a:spcPct val="90000"/>
              </a:lnSpc>
            </a:pPr>
            <a:r>
              <a:rPr lang="en-US" sz="2600" dirty="0">
                <a:cs typeface="Times New Roman" pitchFamily="18" charset="0"/>
              </a:rPr>
              <a:t>Ordered</a:t>
            </a:r>
          </a:p>
          <a:p>
            <a:pPr lvl="1">
              <a:lnSpc>
                <a:spcPct val="90000"/>
              </a:lnSpc>
            </a:pPr>
            <a:r>
              <a:rPr lang="en-US" dirty="0">
                <a:cs typeface="Times New Roman" pitchFamily="18" charset="0"/>
              </a:rPr>
              <a:t>Spatial Data</a:t>
            </a:r>
          </a:p>
          <a:p>
            <a:pPr lvl="1">
              <a:lnSpc>
                <a:spcPct val="90000"/>
              </a:lnSpc>
            </a:pPr>
            <a:r>
              <a:rPr lang="en-US" dirty="0">
                <a:cs typeface="Times New Roman" pitchFamily="18" charset="0"/>
              </a:rPr>
              <a:t>Temporal Data</a:t>
            </a:r>
          </a:p>
          <a:p>
            <a:pPr lvl="1">
              <a:lnSpc>
                <a:spcPct val="90000"/>
              </a:lnSpc>
            </a:pPr>
            <a:r>
              <a:rPr lang="en-US" dirty="0">
                <a:cs typeface="Times New Roman" pitchFamily="18" charset="0"/>
              </a:rPr>
              <a:t>Sequential Data</a:t>
            </a:r>
          </a:p>
          <a:p>
            <a:pPr lvl="1">
              <a:lnSpc>
                <a:spcPct val="90000"/>
              </a:lnSpc>
            </a:pPr>
            <a:r>
              <a:rPr lang="en-US" dirty="0">
                <a:cs typeface="Times New Roman" pitchFamily="18" charset="0"/>
              </a:rPr>
              <a:t>Genetic Sequence Data</a:t>
            </a:r>
          </a:p>
          <a:p>
            <a:pPr lvl="1">
              <a:lnSpc>
                <a:spcPct val="95000"/>
              </a:lnSpc>
              <a:spcBef>
                <a:spcPct val="20000"/>
              </a:spcBef>
              <a:buFont typeface="Arial" pitchFamily="34" charset="0"/>
              <a:buNone/>
            </a:pPr>
            <a:endParaRPr 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36438732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6"/>
          <p:cNvSpPr>
            <a:spLocks noGrp="1" noChangeArrowheads="1"/>
          </p:cNvSpPr>
          <p:nvPr>
            <p:ph type="title"/>
          </p:nvPr>
        </p:nvSpPr>
        <p:spPr/>
        <p:txBody>
          <a:bodyPr/>
          <a:lstStyle/>
          <a:p>
            <a:r>
              <a:rPr lang="en-US"/>
              <a:t>Record Data </a:t>
            </a:r>
          </a:p>
        </p:txBody>
      </p:sp>
      <p:sp>
        <p:nvSpPr>
          <p:cNvPr id="16387" name="Rectangle 7"/>
          <p:cNvSpPr>
            <a:spLocks noGrp="1" noChangeArrowheads="1"/>
          </p:cNvSpPr>
          <p:nvPr>
            <p:ph type="body" idx="1"/>
          </p:nvPr>
        </p:nvSpPr>
        <p:spPr>
          <a:xfrm>
            <a:off x="411163" y="1143000"/>
            <a:ext cx="8318500" cy="990600"/>
          </a:xfrm>
        </p:spPr>
        <p:txBody>
          <a:bodyPr>
            <a:normAutofit lnSpcReduction="10000"/>
          </a:bodyPr>
          <a:lstStyle/>
          <a:p>
            <a:r>
              <a:rPr lang="en-US" dirty="0"/>
              <a:t>Data that consists of a collection of records, each of which consists of a fixed set of attributes </a:t>
            </a:r>
          </a:p>
          <a:p>
            <a:pPr lvl="1"/>
            <a:endParaRPr lang="en-US" dirty="0"/>
          </a:p>
          <a:p>
            <a:pPr lvl="1"/>
            <a:endParaRPr lang="en-US" dirty="0"/>
          </a:p>
        </p:txBody>
      </p:sp>
      <p:graphicFrame>
        <p:nvGraphicFramePr>
          <p:cNvPr id="16388" name="Object 5"/>
          <p:cNvGraphicFramePr>
            <a:graphicFrameLocks noChangeAspect="1"/>
          </p:cNvGraphicFramePr>
          <p:nvPr/>
        </p:nvGraphicFramePr>
        <p:xfrm>
          <a:off x="2209800" y="2209800"/>
          <a:ext cx="3848100" cy="4114800"/>
        </p:xfrm>
        <a:graphic>
          <a:graphicData uri="http://schemas.openxmlformats.org/presentationml/2006/ole">
            <mc:AlternateContent xmlns:mc="http://schemas.openxmlformats.org/markup-compatibility/2006">
              <mc:Choice xmlns:v="urn:schemas-microsoft-com:vml" Requires="v">
                <p:oleObj name="Document" r:id="rId3" imgW="5405628" imgH="5779008" progId="Word.Document.8">
                  <p:embed/>
                </p:oleObj>
              </mc:Choice>
              <mc:Fallback>
                <p:oleObj name="Document" r:id="rId3" imgW="5405628" imgH="5779008" progId="Word.Document.8">
                  <p:embed/>
                  <p:pic>
                    <p:nvPicPr>
                      <p:cNvPr id="16388"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2209800"/>
                        <a:ext cx="38481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627E8-A489-C14A-9E41-AF4BCDFF60E8}"/>
              </a:ext>
            </a:extLst>
          </p:cNvPr>
          <p:cNvSpPr>
            <a:spLocks noGrp="1"/>
          </p:cNvSpPr>
          <p:nvPr>
            <p:ph type="title"/>
          </p:nvPr>
        </p:nvSpPr>
        <p:spPr/>
        <p:txBody>
          <a:bodyPr/>
          <a:lstStyle/>
          <a:p>
            <a:r>
              <a:rPr lang="en-US" b="1" dirty="0">
                <a:solidFill>
                  <a:srgbClr val="195A0E"/>
                </a:solidFill>
              </a:rPr>
              <a:t>Important Steps Before Mining</a:t>
            </a:r>
          </a:p>
        </p:txBody>
      </p:sp>
      <p:sp>
        <p:nvSpPr>
          <p:cNvPr id="3" name="Content Placeholder 2">
            <a:extLst>
              <a:ext uri="{FF2B5EF4-FFF2-40B4-BE49-F238E27FC236}">
                <a16:creationId xmlns:a16="http://schemas.microsoft.com/office/drawing/2014/main" id="{F151A298-8A56-9244-AFFE-6A1343F83E3C}"/>
              </a:ext>
            </a:extLst>
          </p:cNvPr>
          <p:cNvSpPr>
            <a:spLocks noGrp="1"/>
          </p:cNvSpPr>
          <p:nvPr>
            <p:ph idx="1"/>
          </p:nvPr>
        </p:nvSpPr>
        <p:spPr>
          <a:xfrm>
            <a:off x="457200" y="1240573"/>
            <a:ext cx="7200900" cy="3038218"/>
          </a:xfrm>
        </p:spPr>
        <p:txBody>
          <a:bodyPr>
            <a:normAutofit/>
          </a:bodyPr>
          <a:lstStyle/>
          <a:p>
            <a:r>
              <a:rPr lang="en-US" sz="2100" dirty="0"/>
              <a:t>The first step is to </a:t>
            </a:r>
            <a:r>
              <a:rPr lang="en-US" sz="2100" dirty="0">
                <a:solidFill>
                  <a:srgbClr val="C00000"/>
                </a:solidFill>
              </a:rPr>
              <a:t>collect</a:t>
            </a:r>
            <a:r>
              <a:rPr lang="en-US" sz="2100" dirty="0"/>
              <a:t> the data</a:t>
            </a:r>
          </a:p>
          <a:p>
            <a:r>
              <a:rPr lang="en-US" sz="2100" dirty="0">
                <a:solidFill>
                  <a:srgbClr val="C00000"/>
                </a:solidFill>
              </a:rPr>
              <a:t>Understanding</a:t>
            </a:r>
            <a:r>
              <a:rPr lang="en-US" sz="2100" dirty="0"/>
              <a:t> the data</a:t>
            </a:r>
          </a:p>
          <a:p>
            <a:r>
              <a:rPr lang="en-US" sz="2100" dirty="0"/>
              <a:t>Finding the </a:t>
            </a:r>
            <a:r>
              <a:rPr lang="en-US" sz="2100" dirty="0">
                <a:solidFill>
                  <a:srgbClr val="C00000"/>
                </a:solidFill>
              </a:rPr>
              <a:t>main goals </a:t>
            </a:r>
            <a:r>
              <a:rPr lang="en-US" sz="2100" dirty="0"/>
              <a:t>of the analysis</a:t>
            </a:r>
          </a:p>
          <a:p>
            <a:pPr lvl="1"/>
            <a:r>
              <a:rPr lang="en-US" sz="2100" dirty="0"/>
              <a:t>Business understanding is a key task</a:t>
            </a:r>
          </a:p>
          <a:p>
            <a:r>
              <a:rPr lang="en-US" sz="2100" dirty="0"/>
              <a:t>Data </a:t>
            </a:r>
            <a:r>
              <a:rPr lang="en-US" sz="2100" dirty="0">
                <a:solidFill>
                  <a:srgbClr val="C00000"/>
                </a:solidFill>
              </a:rPr>
              <a:t>Pre-processing</a:t>
            </a:r>
            <a:r>
              <a:rPr lang="en-US" sz="2100" dirty="0"/>
              <a:t>: Get the </a:t>
            </a:r>
            <a:r>
              <a:rPr lang="en-US" sz="2100" dirty="0">
                <a:solidFill>
                  <a:srgbClr val="C00000"/>
                </a:solidFill>
              </a:rPr>
              <a:t>data ready </a:t>
            </a:r>
          </a:p>
        </p:txBody>
      </p:sp>
      <p:sp>
        <p:nvSpPr>
          <p:cNvPr id="5" name="Slide Number Placeholder 4">
            <a:extLst>
              <a:ext uri="{FF2B5EF4-FFF2-40B4-BE49-F238E27FC236}">
                <a16:creationId xmlns:a16="http://schemas.microsoft.com/office/drawing/2014/main" id="{6A38D2D6-2015-3347-BCA5-61420DC3FBAC}"/>
              </a:ext>
            </a:extLst>
          </p:cNvPr>
          <p:cNvSpPr>
            <a:spLocks noGrp="1"/>
          </p:cNvSpPr>
          <p:nvPr>
            <p:ph type="sldNum" sz="quarter" idx="12"/>
          </p:nvPr>
        </p:nvSpPr>
        <p:spPr>
          <a:xfrm>
            <a:off x="9472736" y="6453386"/>
            <a:ext cx="1596292" cy="404614"/>
          </a:xfrm>
          <a:prstGeom prst="rect">
            <a:avLst/>
          </a:prstGeom>
        </p:spPr>
        <p:txBody>
          <a:bodyPr vert="horz" lIns="91440" tIns="45720" rIns="91440" bIns="45720" rtlCol="0" anchor="ctr"/>
          <a:lstStyle>
            <a:defPPr>
              <a:defRPr lang="en-US"/>
            </a:defPPr>
            <a:lvl1pPr marL="0" algn="r" defTabSz="457200" rtl="0" eaLnBrk="1" latinLnBrk="0" hangingPunct="1">
              <a:defRPr sz="1200" kern="1200" baseline="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FBC5B3E-072E-0545-A82C-9599E1B35489}" type="slidenum">
              <a:rPr lang="en-US" smtClean="0"/>
              <a:pPr/>
              <a:t>2</a:t>
            </a:fld>
            <a:endParaRPr lang="en-US"/>
          </a:p>
        </p:txBody>
      </p:sp>
      <p:pic>
        <p:nvPicPr>
          <p:cNvPr id="1026" name="Picture 2" descr="Image result for understanding your data">
            <a:extLst>
              <a:ext uri="{FF2B5EF4-FFF2-40B4-BE49-F238E27FC236}">
                <a16:creationId xmlns:a16="http://schemas.microsoft.com/office/drawing/2014/main" id="{31C10F9B-BB30-5F46-B4DF-EB773BA4F0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0711" y="3690544"/>
            <a:ext cx="5597128" cy="1598972"/>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D25E7886-3624-5248-A8F8-9E0BDF17FE4C}"/>
              </a:ext>
            </a:extLst>
          </p:cNvPr>
          <p:cNvSpPr/>
          <p:nvPr/>
        </p:nvSpPr>
        <p:spPr>
          <a:xfrm>
            <a:off x="735806" y="1663000"/>
            <a:ext cx="3321844" cy="407774"/>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a:p>
        </p:txBody>
      </p:sp>
      <p:sp>
        <p:nvSpPr>
          <p:cNvPr id="7" name="Left Arrow 6">
            <a:extLst>
              <a:ext uri="{FF2B5EF4-FFF2-40B4-BE49-F238E27FC236}">
                <a16:creationId xmlns:a16="http://schemas.microsoft.com/office/drawing/2014/main" id="{ECB2A59F-B58C-8E41-AF76-90DFA3A7FDDD}"/>
              </a:ext>
            </a:extLst>
          </p:cNvPr>
          <p:cNvSpPr/>
          <p:nvPr/>
        </p:nvSpPr>
        <p:spPr>
          <a:xfrm>
            <a:off x="4081401" y="1828800"/>
            <a:ext cx="1075176" cy="116861"/>
          </a:xfrm>
          <a:prstGeom prst="leftArrow">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a:p>
        </p:txBody>
      </p:sp>
      <p:sp>
        <p:nvSpPr>
          <p:cNvPr id="8" name="TextBox 7">
            <a:extLst>
              <a:ext uri="{FF2B5EF4-FFF2-40B4-BE49-F238E27FC236}">
                <a16:creationId xmlns:a16="http://schemas.microsoft.com/office/drawing/2014/main" id="{8702E775-006C-1D44-BDAD-B12132B7412E}"/>
              </a:ext>
            </a:extLst>
          </p:cNvPr>
          <p:cNvSpPr txBox="1"/>
          <p:nvPr/>
        </p:nvSpPr>
        <p:spPr>
          <a:xfrm>
            <a:off x="5156577" y="1160710"/>
            <a:ext cx="3835023" cy="923330"/>
          </a:xfrm>
          <a:prstGeom prst="rect">
            <a:avLst/>
          </a:prstGeom>
          <a:noFill/>
          <a:ln w="25400">
            <a:solidFill>
              <a:schemeClr val="accent6"/>
            </a:solidFill>
          </a:ln>
        </p:spPr>
        <p:txBody>
          <a:bodyPr wrap="square" rtlCol="0">
            <a:spAutoFit/>
          </a:bodyPr>
          <a:lstStyle/>
          <a:p>
            <a:r>
              <a:rPr lang="en-US" sz="1800" dirty="0"/>
              <a:t>Involves having a closer look at attributes </a:t>
            </a:r>
          </a:p>
          <a:p>
            <a:r>
              <a:rPr lang="en-US" sz="1800" dirty="0"/>
              <a:t>and data values</a:t>
            </a:r>
          </a:p>
        </p:txBody>
      </p:sp>
    </p:spTree>
    <p:extLst>
      <p:ext uri="{BB962C8B-B14F-4D97-AF65-F5344CB8AC3E}">
        <p14:creationId xmlns:p14="http://schemas.microsoft.com/office/powerpoint/2010/main" val="197498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5"/>
          <p:cNvSpPr>
            <a:spLocks noGrp="1" noChangeArrowheads="1"/>
          </p:cNvSpPr>
          <p:nvPr>
            <p:ph type="title"/>
          </p:nvPr>
        </p:nvSpPr>
        <p:spPr/>
        <p:txBody>
          <a:bodyPr/>
          <a:lstStyle/>
          <a:p>
            <a:r>
              <a:rPr lang="en-US" dirty="0"/>
              <a:t>Data Matrix </a:t>
            </a:r>
          </a:p>
        </p:txBody>
      </p:sp>
      <p:sp>
        <p:nvSpPr>
          <p:cNvPr id="17411" name="Rectangle 6"/>
          <p:cNvSpPr>
            <a:spLocks noGrp="1" noChangeArrowheads="1"/>
          </p:cNvSpPr>
          <p:nvPr>
            <p:ph type="body" idx="1"/>
          </p:nvPr>
        </p:nvSpPr>
        <p:spPr>
          <a:xfrm>
            <a:off x="411163" y="1143000"/>
            <a:ext cx="8318500" cy="3124200"/>
          </a:xfrm>
        </p:spPr>
        <p:txBody>
          <a:bodyPr/>
          <a:lstStyle/>
          <a:p>
            <a:r>
              <a:rPr lang="en-US" sz="2400" dirty="0"/>
              <a:t>If data objects have the same fixed set of numeric attributes, then the data objects can be thought of as points in a multi-dimensional space, where each dimension represents a distinct attribute </a:t>
            </a:r>
          </a:p>
          <a:p>
            <a:pPr lvl="4"/>
            <a:endParaRPr lang="en-US" sz="1800" dirty="0"/>
          </a:p>
          <a:p>
            <a:r>
              <a:rPr lang="en-US" sz="2400" dirty="0"/>
              <a:t>Such a data set can be represented by an </a:t>
            </a:r>
            <a:r>
              <a:rPr lang="en-US" sz="2400" i="1" dirty="0"/>
              <a:t>m</a:t>
            </a:r>
            <a:r>
              <a:rPr lang="en-US" sz="2400" dirty="0"/>
              <a:t> by </a:t>
            </a:r>
            <a:r>
              <a:rPr lang="en-US" sz="2400" i="1" dirty="0"/>
              <a:t>n</a:t>
            </a:r>
            <a:r>
              <a:rPr lang="en-US" sz="2400" dirty="0"/>
              <a:t> matrix, where there are </a:t>
            </a:r>
            <a:r>
              <a:rPr lang="en-US" sz="2400" i="1" dirty="0"/>
              <a:t>m</a:t>
            </a:r>
            <a:r>
              <a:rPr lang="en-US" sz="2400" dirty="0"/>
              <a:t> rows, one for each object, and </a:t>
            </a:r>
            <a:r>
              <a:rPr lang="en-US" sz="2400" i="1" dirty="0"/>
              <a:t>n</a:t>
            </a:r>
            <a:r>
              <a:rPr lang="en-US" sz="2400" dirty="0"/>
              <a:t> columns, one for each attribute</a:t>
            </a:r>
          </a:p>
        </p:txBody>
      </p:sp>
      <p:graphicFrame>
        <p:nvGraphicFramePr>
          <p:cNvPr id="17412" name="Object 4"/>
          <p:cNvGraphicFramePr>
            <a:graphicFrameLocks noChangeAspect="1"/>
          </p:cNvGraphicFramePr>
          <p:nvPr/>
        </p:nvGraphicFramePr>
        <p:xfrm>
          <a:off x="762000" y="4314825"/>
          <a:ext cx="7761288" cy="2009775"/>
        </p:xfrm>
        <a:graphic>
          <a:graphicData uri="http://schemas.openxmlformats.org/presentationml/2006/ole">
            <mc:AlternateContent xmlns:mc="http://schemas.openxmlformats.org/markup-compatibility/2006">
              <mc:Choice xmlns:v="urn:schemas-microsoft-com:vml" Requires="v">
                <p:oleObj name="VISIO" r:id="rId3" imgW="5706222" imgH="1480748" progId="Visio.Drawing.6">
                  <p:embed/>
                </p:oleObj>
              </mc:Choice>
              <mc:Fallback>
                <p:oleObj name="VISIO" r:id="rId3" imgW="5706222" imgH="1480748" progId="Visio.Drawing.6">
                  <p:embed/>
                  <p:pic>
                    <p:nvPicPr>
                      <p:cNvPr id="1741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4314825"/>
                        <a:ext cx="7761288"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6"/>
          <p:cNvSpPr>
            <a:spLocks noGrp="1" noChangeArrowheads="1"/>
          </p:cNvSpPr>
          <p:nvPr>
            <p:ph type="title"/>
          </p:nvPr>
        </p:nvSpPr>
        <p:spPr/>
        <p:txBody>
          <a:bodyPr/>
          <a:lstStyle/>
          <a:p>
            <a:r>
              <a:rPr lang="en-US"/>
              <a:t>Document Data</a:t>
            </a:r>
          </a:p>
        </p:txBody>
      </p:sp>
      <p:sp>
        <p:nvSpPr>
          <p:cNvPr id="18435" name="Rectangle 7"/>
          <p:cNvSpPr>
            <a:spLocks noGrp="1" noChangeArrowheads="1"/>
          </p:cNvSpPr>
          <p:nvPr>
            <p:ph type="body" idx="1"/>
          </p:nvPr>
        </p:nvSpPr>
        <p:spPr/>
        <p:txBody>
          <a:bodyPr/>
          <a:lstStyle/>
          <a:p>
            <a:r>
              <a:rPr lang="en-US" dirty="0"/>
              <a:t>Each document becomes a ‘term’ vector </a:t>
            </a:r>
          </a:p>
          <a:p>
            <a:pPr lvl="1"/>
            <a:r>
              <a:rPr lang="en-US" dirty="0"/>
              <a:t>Each term is a component (attribute) of the vector</a:t>
            </a:r>
          </a:p>
          <a:p>
            <a:pPr lvl="1"/>
            <a:r>
              <a:rPr lang="en-US" dirty="0"/>
              <a:t>The value of each component is the number of times the corresponding term occurs in the document. </a:t>
            </a:r>
          </a:p>
          <a:p>
            <a:pPr lvl="1"/>
            <a:endParaRPr lang="en-US" dirty="0"/>
          </a:p>
          <a:p>
            <a:pPr lvl="1"/>
            <a:endParaRPr lang="en-US" dirty="0"/>
          </a:p>
        </p:txBody>
      </p:sp>
      <p:graphicFrame>
        <p:nvGraphicFramePr>
          <p:cNvPr id="18436" name="Object 8"/>
          <p:cNvGraphicFramePr>
            <a:graphicFrameLocks noChangeAspect="1"/>
          </p:cNvGraphicFramePr>
          <p:nvPr/>
        </p:nvGraphicFramePr>
        <p:xfrm>
          <a:off x="685800" y="3048000"/>
          <a:ext cx="7038975" cy="3198813"/>
        </p:xfrm>
        <a:graphic>
          <a:graphicData uri="http://schemas.openxmlformats.org/presentationml/2006/ole">
            <mc:AlternateContent xmlns:mc="http://schemas.openxmlformats.org/markup-compatibility/2006">
              <mc:Choice xmlns:v="urn:schemas-microsoft-com:vml" Requires="v">
                <p:oleObj name="Visio" r:id="rId3" imgW="5925718" imgH="2693902" progId="Visio.Drawing.6">
                  <p:embed/>
                </p:oleObj>
              </mc:Choice>
              <mc:Fallback>
                <p:oleObj name="Visio" r:id="rId3" imgW="5925718" imgH="2693902" progId="Visio.Drawing.6">
                  <p:embed/>
                  <p:pic>
                    <p:nvPicPr>
                      <p:cNvPr id="18436"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3048000"/>
                        <a:ext cx="7038975" cy="3198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6"/>
          <p:cNvSpPr>
            <a:spLocks noGrp="1" noChangeArrowheads="1"/>
          </p:cNvSpPr>
          <p:nvPr>
            <p:ph type="title"/>
          </p:nvPr>
        </p:nvSpPr>
        <p:spPr/>
        <p:txBody>
          <a:bodyPr/>
          <a:lstStyle/>
          <a:p>
            <a:r>
              <a:rPr lang="en-US"/>
              <a:t>Transaction Data</a:t>
            </a:r>
          </a:p>
        </p:txBody>
      </p:sp>
      <p:sp>
        <p:nvSpPr>
          <p:cNvPr id="19459" name="Rectangle 7"/>
          <p:cNvSpPr>
            <a:spLocks noGrp="1" noChangeArrowheads="1"/>
          </p:cNvSpPr>
          <p:nvPr>
            <p:ph type="body" idx="1"/>
          </p:nvPr>
        </p:nvSpPr>
        <p:spPr>
          <a:xfrm>
            <a:off x="411163" y="1143000"/>
            <a:ext cx="8318500" cy="2362200"/>
          </a:xfrm>
        </p:spPr>
        <p:txBody>
          <a:bodyPr>
            <a:normAutofit lnSpcReduction="10000"/>
          </a:bodyPr>
          <a:lstStyle/>
          <a:p>
            <a:r>
              <a:rPr lang="en-US" sz="2400" dirty="0"/>
              <a:t>A special type of data, where </a:t>
            </a:r>
          </a:p>
          <a:p>
            <a:pPr lvl="1"/>
            <a:r>
              <a:rPr lang="en-US" sz="2000" dirty="0"/>
              <a:t>Each transaction involves a set of items.  </a:t>
            </a:r>
          </a:p>
          <a:p>
            <a:pPr lvl="1"/>
            <a:r>
              <a:rPr lang="en-US" sz="2000" dirty="0"/>
              <a:t>For example, consider a grocery store.  The set of products purchased by a customer during one shopping trip constitute a transaction, while the individual products that were purchased are the items.</a:t>
            </a:r>
          </a:p>
          <a:p>
            <a:pPr lvl="1"/>
            <a:r>
              <a:rPr lang="en-US" sz="2000" dirty="0"/>
              <a:t>Can represent transaction data as record data </a:t>
            </a:r>
          </a:p>
          <a:p>
            <a:pPr lvl="1"/>
            <a:endParaRPr lang="en-US" dirty="0"/>
          </a:p>
          <a:p>
            <a:pPr lvl="1"/>
            <a:endParaRPr lang="en-US" dirty="0"/>
          </a:p>
        </p:txBody>
      </p:sp>
      <p:graphicFrame>
        <p:nvGraphicFramePr>
          <p:cNvPr id="19460" name="Object 5"/>
          <p:cNvGraphicFramePr>
            <a:graphicFrameLocks noChangeAspect="1"/>
          </p:cNvGraphicFramePr>
          <p:nvPr/>
        </p:nvGraphicFramePr>
        <p:xfrm>
          <a:off x="1752600" y="3641725"/>
          <a:ext cx="5421313" cy="2835275"/>
        </p:xfrm>
        <a:graphic>
          <a:graphicData uri="http://schemas.openxmlformats.org/presentationml/2006/ole">
            <mc:AlternateContent xmlns:mc="http://schemas.openxmlformats.org/markup-compatibility/2006">
              <mc:Choice xmlns:v="urn:schemas-microsoft-com:vml" Requires="v">
                <p:oleObj name="Document" r:id="rId3" imgW="3823716" imgH="1999488" progId="Word.Document.8">
                  <p:embed/>
                </p:oleObj>
              </mc:Choice>
              <mc:Fallback>
                <p:oleObj name="Document" r:id="rId3" imgW="3823716" imgH="1999488" progId="Word.Document.8">
                  <p:embed/>
                  <p:pic>
                    <p:nvPicPr>
                      <p:cNvPr id="1946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3641725"/>
                        <a:ext cx="5421313" cy="283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title"/>
          </p:nvPr>
        </p:nvSpPr>
        <p:spPr/>
        <p:txBody>
          <a:bodyPr/>
          <a:lstStyle/>
          <a:p>
            <a:r>
              <a:rPr lang="en-US" dirty="0"/>
              <a:t>Graph Data </a:t>
            </a:r>
          </a:p>
        </p:txBody>
      </p:sp>
      <p:sp>
        <p:nvSpPr>
          <p:cNvPr id="20483" name="Rectangle 8"/>
          <p:cNvSpPr>
            <a:spLocks noGrp="1" noChangeArrowheads="1"/>
          </p:cNvSpPr>
          <p:nvPr>
            <p:ph type="body" idx="1"/>
          </p:nvPr>
        </p:nvSpPr>
        <p:spPr>
          <a:xfrm>
            <a:off x="411163" y="1066800"/>
            <a:ext cx="8318500" cy="5181600"/>
          </a:xfrm>
        </p:spPr>
        <p:txBody>
          <a:bodyPr/>
          <a:lstStyle/>
          <a:p>
            <a:r>
              <a:rPr lang="en-US" sz="2500" dirty="0"/>
              <a:t>Examples: Generic graph, a molecule, and webpages </a:t>
            </a:r>
          </a:p>
        </p:txBody>
      </p:sp>
      <p:graphicFrame>
        <p:nvGraphicFramePr>
          <p:cNvPr id="20484" name="Object 5"/>
          <p:cNvGraphicFramePr>
            <a:graphicFrameLocks noChangeAspect="1"/>
          </p:cNvGraphicFramePr>
          <p:nvPr/>
        </p:nvGraphicFramePr>
        <p:xfrm>
          <a:off x="152400" y="1676400"/>
          <a:ext cx="2979738" cy="2289175"/>
        </p:xfrm>
        <a:graphic>
          <a:graphicData uri="http://schemas.openxmlformats.org/presentationml/2006/ole">
            <mc:AlternateContent xmlns:mc="http://schemas.openxmlformats.org/markup-compatibility/2006">
              <mc:Choice xmlns:v="urn:schemas-microsoft-com:vml" Requires="v">
                <p:oleObj name="VISIO" r:id="rId3" imgW="839724" imgH="646176" progId="Visio.Drawing.6">
                  <p:embed/>
                </p:oleObj>
              </mc:Choice>
              <mc:Fallback>
                <p:oleObj name="VISIO" r:id="rId3" imgW="839724" imgH="646176" progId="Visio.Drawing.6">
                  <p:embed/>
                  <p:pic>
                    <p:nvPicPr>
                      <p:cNvPr id="20484"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676400"/>
                        <a:ext cx="2979738" cy="228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0485"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24200" y="1600200"/>
            <a:ext cx="5959475" cy="456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aphicFrame>
        <p:nvGraphicFramePr>
          <p:cNvPr id="20486" name="Object 10"/>
          <p:cNvGraphicFramePr>
            <a:graphicFrameLocks noChangeAspect="1"/>
          </p:cNvGraphicFramePr>
          <p:nvPr/>
        </p:nvGraphicFramePr>
        <p:xfrm>
          <a:off x="381000" y="4191000"/>
          <a:ext cx="1965325" cy="1831975"/>
        </p:xfrm>
        <a:graphic>
          <a:graphicData uri="http://schemas.openxmlformats.org/presentationml/2006/ole">
            <mc:AlternateContent xmlns:mc="http://schemas.openxmlformats.org/markup-compatibility/2006">
              <mc:Choice xmlns:v="urn:schemas-microsoft-com:vml" Requires="v">
                <p:oleObj name="VISIO" r:id="rId6" imgW="5792724" imgH="5411724" progId="Visio.Drawing.6">
                  <p:embed/>
                </p:oleObj>
              </mc:Choice>
              <mc:Fallback>
                <p:oleObj name="VISIO" r:id="rId6" imgW="5792724" imgH="5411724" progId="Visio.Drawing.6">
                  <p:embed/>
                  <p:pic>
                    <p:nvPicPr>
                      <p:cNvPr id="20486"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 y="4191000"/>
                        <a:ext cx="1965325" cy="183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487" name="Rectangle 11"/>
          <p:cNvSpPr>
            <a:spLocks noChangeArrowheads="1"/>
          </p:cNvSpPr>
          <p:nvPr/>
        </p:nvSpPr>
        <p:spPr bwMode="auto">
          <a:xfrm>
            <a:off x="0" y="5943600"/>
            <a:ext cx="30654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spcBef>
                <a:spcPct val="10000"/>
              </a:spcBef>
              <a:spcAft>
                <a:spcPts val="400"/>
              </a:spcAft>
              <a:buClr>
                <a:srgbClr val="0C7B9C"/>
              </a:buClr>
              <a:buSzPct val="75000"/>
              <a:buFont typeface="Monotype Sorts" charset="2"/>
              <a:buNone/>
            </a:pPr>
            <a:r>
              <a:rPr lang="en-US" sz="2000" b="0"/>
              <a:t>Benzene Molecule: C6H6</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2"/>
          <p:cNvSpPr>
            <a:spLocks noGrp="1" noChangeArrowheads="1"/>
          </p:cNvSpPr>
          <p:nvPr>
            <p:ph type="title"/>
          </p:nvPr>
        </p:nvSpPr>
        <p:spPr/>
        <p:txBody>
          <a:bodyPr/>
          <a:lstStyle/>
          <a:p>
            <a:r>
              <a:rPr lang="en-US"/>
              <a:t>Ordered Data </a:t>
            </a:r>
          </a:p>
        </p:txBody>
      </p:sp>
      <p:sp>
        <p:nvSpPr>
          <p:cNvPr id="21507" name="Rectangle 13"/>
          <p:cNvSpPr>
            <a:spLocks noGrp="1" noChangeArrowheads="1"/>
          </p:cNvSpPr>
          <p:nvPr>
            <p:ph type="body" idx="1"/>
          </p:nvPr>
        </p:nvSpPr>
        <p:spPr/>
        <p:txBody>
          <a:bodyPr/>
          <a:lstStyle/>
          <a:p>
            <a:r>
              <a:rPr lang="en-US"/>
              <a:t>Sequences of transactions</a:t>
            </a:r>
          </a:p>
        </p:txBody>
      </p:sp>
      <p:pic>
        <p:nvPicPr>
          <p:cNvPr id="2150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5" y="2408238"/>
            <a:ext cx="5121275" cy="384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1509" name="Text Box 7"/>
          <p:cNvSpPr txBox="1">
            <a:spLocks noChangeArrowheads="1"/>
          </p:cNvSpPr>
          <p:nvPr/>
        </p:nvSpPr>
        <p:spPr bwMode="auto">
          <a:xfrm>
            <a:off x="2422525" y="5486400"/>
            <a:ext cx="26828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400"/>
              <a:t>An element of the sequence</a:t>
            </a:r>
          </a:p>
        </p:txBody>
      </p:sp>
      <p:sp>
        <p:nvSpPr>
          <p:cNvPr id="21510" name="AutoShape 8"/>
          <p:cNvSpPr>
            <a:spLocks/>
          </p:cNvSpPr>
          <p:nvPr/>
        </p:nvSpPr>
        <p:spPr bwMode="auto">
          <a:xfrm rot="-5400000">
            <a:off x="2994025" y="4457700"/>
            <a:ext cx="533400" cy="1371600"/>
          </a:xfrm>
          <a:prstGeom prst="leftBrace">
            <a:avLst>
              <a:gd name="adj1" fmla="val 21429"/>
              <a:gd name="adj2" fmla="val 50000"/>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11" name="Text Box 9"/>
          <p:cNvSpPr txBox="1">
            <a:spLocks noChangeArrowheads="1"/>
          </p:cNvSpPr>
          <p:nvPr/>
        </p:nvSpPr>
        <p:spPr bwMode="auto">
          <a:xfrm>
            <a:off x="2514600" y="18288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400"/>
              <a:t>Items/Events</a:t>
            </a:r>
          </a:p>
        </p:txBody>
      </p:sp>
      <p:sp>
        <p:nvSpPr>
          <p:cNvPr id="21512" name="Line 10"/>
          <p:cNvSpPr>
            <a:spLocks noChangeShapeType="1"/>
          </p:cNvSpPr>
          <p:nvPr/>
        </p:nvSpPr>
        <p:spPr bwMode="auto">
          <a:xfrm>
            <a:off x="3124200" y="2286000"/>
            <a:ext cx="0" cy="83820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513" name="Line 11"/>
          <p:cNvSpPr>
            <a:spLocks noChangeShapeType="1"/>
          </p:cNvSpPr>
          <p:nvPr/>
        </p:nvSpPr>
        <p:spPr bwMode="auto">
          <a:xfrm>
            <a:off x="3581400" y="2286000"/>
            <a:ext cx="0" cy="83820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3" name="Picture 2" descr="A picture containing text, receipt&#10;&#10;Description automatically generated">
            <a:extLst>
              <a:ext uri="{FF2B5EF4-FFF2-40B4-BE49-F238E27FC236}">
                <a16:creationId xmlns:a16="http://schemas.microsoft.com/office/drawing/2014/main" id="{55ED999C-6A92-E043-815C-81ACB9F425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8500" y="1676400"/>
            <a:ext cx="5105400" cy="46482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5"/>
          <p:cNvSpPr>
            <a:spLocks noGrp="1" noChangeArrowheads="1"/>
          </p:cNvSpPr>
          <p:nvPr>
            <p:ph type="title"/>
          </p:nvPr>
        </p:nvSpPr>
        <p:spPr/>
        <p:txBody>
          <a:bodyPr/>
          <a:lstStyle/>
          <a:p>
            <a:r>
              <a:rPr lang="en-US"/>
              <a:t>Ordered Data </a:t>
            </a:r>
          </a:p>
        </p:txBody>
      </p:sp>
      <p:sp>
        <p:nvSpPr>
          <p:cNvPr id="22531" name="Rectangle 6"/>
          <p:cNvSpPr>
            <a:spLocks noGrp="1" noChangeArrowheads="1"/>
          </p:cNvSpPr>
          <p:nvPr>
            <p:ph type="body" idx="1"/>
          </p:nvPr>
        </p:nvSpPr>
        <p:spPr/>
        <p:txBody>
          <a:bodyPr/>
          <a:lstStyle/>
          <a:p>
            <a:r>
              <a:rPr lang="en-US"/>
              <a:t> Genomic sequence data</a:t>
            </a:r>
          </a:p>
        </p:txBody>
      </p:sp>
      <p:graphicFrame>
        <p:nvGraphicFramePr>
          <p:cNvPr id="22532" name="Object 4"/>
          <p:cNvGraphicFramePr>
            <a:graphicFrameLocks noChangeAspect="1"/>
          </p:cNvGraphicFramePr>
          <p:nvPr/>
        </p:nvGraphicFramePr>
        <p:xfrm>
          <a:off x="1600200" y="1676400"/>
          <a:ext cx="5356225" cy="4570413"/>
        </p:xfrm>
        <a:graphic>
          <a:graphicData uri="http://schemas.openxmlformats.org/presentationml/2006/ole">
            <mc:AlternateContent xmlns:mc="http://schemas.openxmlformats.org/markup-compatibility/2006">
              <mc:Choice xmlns:v="urn:schemas-microsoft-com:vml" Requires="v">
                <p:oleObj name="VISIO" r:id="rId3" imgW="2330196" imgH="1991868" progId="Visio.Drawing.6">
                  <p:embed/>
                </p:oleObj>
              </mc:Choice>
              <mc:Fallback>
                <p:oleObj name="VISIO" r:id="rId3" imgW="2330196" imgH="1991868" progId="Visio.Drawing.6">
                  <p:embed/>
                  <p:pic>
                    <p:nvPicPr>
                      <p:cNvPr id="2253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1676400"/>
                        <a:ext cx="5356225" cy="457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9" descr="sst_land_temp_82_best"/>
          <p:cNvPicPr>
            <a:picLocks noGrp="1" noChangeAspect="1" noChangeArrowheads="1" noCrop="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2438400" y="1427163"/>
            <a:ext cx="6629400" cy="4973637"/>
          </a:xfrm>
          <a:noFill/>
        </p:spPr>
      </p:pic>
      <p:sp>
        <p:nvSpPr>
          <p:cNvPr id="23555" name="Rectangle 2"/>
          <p:cNvSpPr>
            <a:spLocks noGrp="1" noChangeArrowheads="1"/>
          </p:cNvSpPr>
          <p:nvPr>
            <p:ph type="title"/>
          </p:nvPr>
        </p:nvSpPr>
        <p:spPr/>
        <p:txBody>
          <a:bodyPr/>
          <a:lstStyle/>
          <a:p>
            <a:r>
              <a:rPr lang="en-US" sz="2800"/>
              <a:t>Ordered Data</a:t>
            </a:r>
          </a:p>
        </p:txBody>
      </p:sp>
      <p:sp>
        <p:nvSpPr>
          <p:cNvPr id="23556" name="Rectangle 11"/>
          <p:cNvSpPr>
            <a:spLocks noGrp="1" noChangeArrowheads="1"/>
          </p:cNvSpPr>
          <p:nvPr>
            <p:ph type="body" idx="1"/>
          </p:nvPr>
        </p:nvSpPr>
        <p:spPr/>
        <p:txBody>
          <a:bodyPr/>
          <a:lstStyle/>
          <a:p>
            <a:r>
              <a:rPr lang="en-US"/>
              <a:t>Spatio-Temporal Data</a:t>
            </a:r>
          </a:p>
        </p:txBody>
      </p:sp>
      <p:sp>
        <p:nvSpPr>
          <p:cNvPr id="23557" name="Rectangle 3"/>
          <p:cNvSpPr>
            <a:spLocks noChangeArrowheads="1"/>
          </p:cNvSpPr>
          <p:nvPr/>
        </p:nvSpPr>
        <p:spPr bwMode="auto">
          <a:xfrm>
            <a:off x="2667000" y="26670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US"/>
          </a:p>
        </p:txBody>
      </p:sp>
      <p:sp>
        <p:nvSpPr>
          <p:cNvPr id="23558" name="Text Box 12"/>
          <p:cNvSpPr txBox="1">
            <a:spLocks noChangeArrowheads="1"/>
          </p:cNvSpPr>
          <p:nvPr/>
        </p:nvSpPr>
        <p:spPr bwMode="auto">
          <a:xfrm>
            <a:off x="457200" y="2955925"/>
            <a:ext cx="26670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400"/>
              <a:t>Average Monthly Temperature of land and ocean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5A71A-F71C-8045-AD94-A8343F3B7D0D}"/>
              </a:ext>
            </a:extLst>
          </p:cNvPr>
          <p:cNvSpPr>
            <a:spLocks noGrp="1"/>
          </p:cNvSpPr>
          <p:nvPr>
            <p:ph type="title"/>
          </p:nvPr>
        </p:nvSpPr>
        <p:spPr/>
        <p:txBody>
          <a:bodyPr/>
          <a:lstStyle/>
          <a:p>
            <a:r>
              <a:rPr lang="en-US" b="1" dirty="0"/>
              <a:t>Basic Statistical Description</a:t>
            </a:r>
          </a:p>
        </p:txBody>
      </p:sp>
      <p:sp>
        <p:nvSpPr>
          <p:cNvPr id="3" name="Content Placeholder 2">
            <a:extLst>
              <a:ext uri="{FF2B5EF4-FFF2-40B4-BE49-F238E27FC236}">
                <a16:creationId xmlns:a16="http://schemas.microsoft.com/office/drawing/2014/main" id="{5DFF151A-8418-7741-B169-20644CD7DD5A}"/>
              </a:ext>
            </a:extLst>
          </p:cNvPr>
          <p:cNvSpPr>
            <a:spLocks noGrp="1"/>
          </p:cNvSpPr>
          <p:nvPr>
            <p:ph idx="1"/>
          </p:nvPr>
        </p:nvSpPr>
        <p:spPr>
          <a:xfrm>
            <a:off x="381000" y="1143000"/>
            <a:ext cx="8036719" cy="3879056"/>
          </a:xfrm>
        </p:spPr>
        <p:txBody>
          <a:bodyPr>
            <a:normAutofit/>
          </a:bodyPr>
          <a:lstStyle/>
          <a:p>
            <a:r>
              <a:rPr lang="en-US" sz="2400" b="1" dirty="0"/>
              <a:t>Measure of central tendency: </a:t>
            </a:r>
            <a:r>
              <a:rPr lang="en-US" sz="2400" dirty="0"/>
              <a:t>measure the location of the middle or center of the data distribution.</a:t>
            </a:r>
          </a:p>
          <a:p>
            <a:pPr lvl="1"/>
            <a:r>
              <a:rPr lang="en-US" dirty="0"/>
              <a:t>Given an attribute, where do most of its value fall?</a:t>
            </a:r>
          </a:p>
          <a:p>
            <a:r>
              <a:rPr lang="en-US" sz="2400" b="1" dirty="0"/>
              <a:t>Dispersion of the data:  </a:t>
            </a:r>
            <a:r>
              <a:rPr lang="en-US" sz="2400" dirty="0"/>
              <a:t>How are the data spread out?</a:t>
            </a:r>
          </a:p>
          <a:p>
            <a:r>
              <a:rPr lang="en-US" sz="2400" b="1" dirty="0"/>
              <a:t>Visualization: </a:t>
            </a:r>
            <a:r>
              <a:rPr lang="en-US" sz="2400" dirty="0"/>
              <a:t>using graphic displays of basic statistical descriptions visually inspect the data. </a:t>
            </a:r>
          </a:p>
          <a:p>
            <a:endParaRPr lang="en-US" sz="2400" dirty="0"/>
          </a:p>
          <a:p>
            <a:pPr marL="0" indent="0">
              <a:buNone/>
            </a:pPr>
            <a:endParaRPr lang="en-US" sz="2400" dirty="0"/>
          </a:p>
          <a:p>
            <a:endParaRPr lang="en-US" sz="2100" dirty="0"/>
          </a:p>
        </p:txBody>
      </p:sp>
      <p:sp>
        <p:nvSpPr>
          <p:cNvPr id="5" name="Slide Number Placeholder 4">
            <a:extLst>
              <a:ext uri="{FF2B5EF4-FFF2-40B4-BE49-F238E27FC236}">
                <a16:creationId xmlns:a16="http://schemas.microsoft.com/office/drawing/2014/main" id="{DFF65D4D-14D1-1345-9DF3-4E3CCC6368ED}"/>
              </a:ext>
            </a:extLst>
          </p:cNvPr>
          <p:cNvSpPr>
            <a:spLocks noGrp="1"/>
          </p:cNvSpPr>
          <p:nvPr>
            <p:ph type="sldNum" sz="quarter" idx="12"/>
          </p:nvPr>
        </p:nvSpPr>
        <p:spPr>
          <a:xfrm>
            <a:off x="9472736" y="6453386"/>
            <a:ext cx="1596292" cy="404614"/>
          </a:xfrm>
          <a:prstGeom prst="rect">
            <a:avLst/>
          </a:prstGeom>
        </p:spPr>
        <p:txBody>
          <a:bodyPr vert="horz" lIns="91440" tIns="45720" rIns="91440" bIns="45720" rtlCol="0" anchor="ctr"/>
          <a:lstStyle>
            <a:defPPr>
              <a:defRPr lang="en-US"/>
            </a:defPPr>
            <a:lvl1pPr marL="0" algn="r" defTabSz="457200" rtl="0" eaLnBrk="1" latinLnBrk="0" hangingPunct="1">
              <a:defRPr sz="1200" kern="1200" baseline="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FBC5B3E-072E-0545-A82C-9599E1B35489}" type="slidenum">
              <a:rPr lang="en-US" smtClean="0"/>
              <a:pPr/>
              <a:t>27</a:t>
            </a:fld>
            <a:endParaRPr lang="en-US"/>
          </a:p>
        </p:txBody>
      </p:sp>
    </p:spTree>
    <p:extLst>
      <p:ext uri="{BB962C8B-B14F-4D97-AF65-F5344CB8AC3E}">
        <p14:creationId xmlns:p14="http://schemas.microsoft.com/office/powerpoint/2010/main" val="31036250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38096-DC8B-9E4C-AF26-646C5F5F0DE4}"/>
              </a:ext>
            </a:extLst>
          </p:cNvPr>
          <p:cNvSpPr>
            <a:spLocks noGrp="1"/>
          </p:cNvSpPr>
          <p:nvPr>
            <p:ph type="title"/>
          </p:nvPr>
        </p:nvSpPr>
        <p:spPr>
          <a:xfrm>
            <a:off x="414599" y="-154032"/>
            <a:ext cx="8543664" cy="1114425"/>
          </a:xfrm>
        </p:spPr>
        <p:txBody>
          <a:bodyPr/>
          <a:lstStyle/>
          <a:p>
            <a:r>
              <a:rPr lang="en-US" b="1" dirty="0"/>
              <a:t>Measuring the Central Tendency:</a:t>
            </a:r>
            <a:br>
              <a:rPr lang="en-US" b="1" dirty="0"/>
            </a:br>
            <a:r>
              <a:rPr lang="en-US" b="1" dirty="0"/>
              <a:t>Where do most of the data values fall?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F45F28-2368-E348-B825-1477D39D3F18}"/>
                  </a:ext>
                </a:extLst>
              </p:cNvPr>
              <p:cNvSpPr>
                <a:spLocks noGrp="1"/>
              </p:cNvSpPr>
              <p:nvPr>
                <p:ph idx="1"/>
              </p:nvPr>
            </p:nvSpPr>
            <p:spPr>
              <a:xfrm>
                <a:off x="414599" y="1143000"/>
                <a:ext cx="8729401" cy="5181600"/>
              </a:xfrm>
            </p:spPr>
            <p:txBody>
              <a:bodyPr>
                <a:normAutofit/>
              </a:bodyPr>
              <a:lstStyle/>
              <a:p>
                <a:r>
                  <a:rPr lang="en-US" sz="2100" b="1" dirty="0"/>
                  <a:t>Mean: </a:t>
                </a:r>
                <a14:m>
                  <m:oMath xmlns:m="http://schemas.openxmlformats.org/officeDocument/2006/math">
                    <m:r>
                      <a:rPr lang="en-US" sz="2100" i="1">
                        <a:latin typeface="Cambria Math" panose="02040503050406030204" pitchFamily="18" charset="0"/>
                      </a:rPr>
                      <m:t>𝑚𝑒𝑎𝑛</m:t>
                    </m:r>
                    <m:d>
                      <m:dPr>
                        <m:ctrlPr>
                          <a:rPr lang="en-US" sz="2100" i="1">
                            <a:latin typeface="Cambria Math" panose="02040503050406030204" pitchFamily="18" charset="0"/>
                          </a:rPr>
                        </m:ctrlPr>
                      </m:dPr>
                      <m:e>
                        <m:r>
                          <a:rPr lang="en-US" sz="2100" i="1">
                            <a:latin typeface="Cambria Math" panose="02040503050406030204" pitchFamily="18" charset="0"/>
                          </a:rPr>
                          <m:t>𝑋</m:t>
                        </m:r>
                      </m:e>
                    </m:d>
                    <m:r>
                      <a:rPr lang="en-US" sz="2100" i="1">
                        <a:latin typeface="Cambria Math" panose="02040503050406030204" pitchFamily="18" charset="0"/>
                      </a:rPr>
                      <m:t>= </m:t>
                    </m:r>
                    <m:f>
                      <m:fPr>
                        <m:ctrlPr>
                          <a:rPr lang="en-US" sz="2100" i="1">
                            <a:latin typeface="Cambria Math" panose="02040503050406030204" pitchFamily="18" charset="0"/>
                          </a:rPr>
                        </m:ctrlPr>
                      </m:fPr>
                      <m:num>
                        <m:nary>
                          <m:naryPr>
                            <m:chr m:val="∑"/>
                            <m:ctrlPr>
                              <a:rPr lang="en-US" sz="2100" i="1">
                                <a:latin typeface="Cambria Math" panose="02040503050406030204" pitchFamily="18" charset="0"/>
                              </a:rPr>
                            </m:ctrlPr>
                          </m:naryPr>
                          <m:sub>
                            <m:r>
                              <m:rPr>
                                <m:brk m:alnAt="23"/>
                              </m:rPr>
                              <a:rPr lang="en-US" sz="2100" i="1">
                                <a:latin typeface="Cambria Math" panose="02040503050406030204" pitchFamily="18" charset="0"/>
                              </a:rPr>
                              <m:t>𝑖</m:t>
                            </m:r>
                            <m:r>
                              <a:rPr lang="en-US" sz="2100" i="1">
                                <a:latin typeface="Cambria Math" panose="02040503050406030204" pitchFamily="18" charset="0"/>
                              </a:rPr>
                              <m:t>=1</m:t>
                            </m:r>
                          </m:sub>
                          <m:sup>
                            <m:r>
                              <a:rPr lang="en-US" sz="2100" i="1">
                                <a:latin typeface="Cambria Math" panose="02040503050406030204" pitchFamily="18" charset="0"/>
                              </a:rPr>
                              <m:t>𝑁</m:t>
                            </m:r>
                          </m:sup>
                          <m:e>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e>
                        </m:nary>
                      </m:num>
                      <m:den>
                        <m:r>
                          <a:rPr lang="en-US" sz="2100" i="1">
                            <a:latin typeface="Cambria Math" panose="02040503050406030204" pitchFamily="18" charset="0"/>
                          </a:rPr>
                          <m:t>𝑁</m:t>
                        </m:r>
                      </m:den>
                    </m:f>
                  </m:oMath>
                </a14:m>
                <a:r>
                  <a:rPr lang="en-US" sz="2100" dirty="0"/>
                  <a:t> = </a:t>
                </a:r>
                <a14:m>
                  <m:oMath xmlns:m="http://schemas.openxmlformats.org/officeDocument/2006/math">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2</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𝑁</m:t>
                            </m:r>
                          </m:sub>
                        </m:sSub>
                      </m:num>
                      <m:den>
                        <m:r>
                          <a:rPr lang="en-US" sz="2100" i="1">
                            <a:latin typeface="Cambria Math" panose="02040503050406030204" pitchFamily="18" charset="0"/>
                          </a:rPr>
                          <m:t>𝑁</m:t>
                        </m:r>
                      </m:den>
                    </m:f>
                  </m:oMath>
                </a14:m>
                <a:endParaRPr lang="en-US" sz="2100" dirty="0"/>
              </a:p>
              <a:p>
                <a:pPr lvl="1"/>
                <a:r>
                  <a:rPr lang="en-US" sz="1800" dirty="0">
                    <a:latin typeface="Arial" panose="020B0604020202020204" pitchFamily="34" charset="0"/>
                    <a:cs typeface="Arial" panose="020B0604020202020204" pitchFamily="34" charset="0"/>
                  </a:rPr>
                  <a:t>Weighted arithmetic mean/average</a:t>
                </a:r>
              </a:p>
              <a:p>
                <a:pPr lvl="1"/>
                <a:r>
                  <a:rPr lang="en-US" sz="1800" dirty="0">
                    <a:latin typeface="Arial" panose="020B0604020202020204" pitchFamily="34" charset="0"/>
                    <a:cs typeface="Arial" panose="020B0604020202020204" pitchFamily="34" charset="0"/>
                  </a:rPr>
                  <a:t>Sensitivity to extreme values (e.g., outliers)</a:t>
                </a:r>
              </a:p>
              <a:p>
                <a:pPr lvl="1"/>
                <a:r>
                  <a:rPr lang="en-US" sz="1800" dirty="0">
                    <a:latin typeface="Arial" panose="020B0604020202020204" pitchFamily="34" charset="0"/>
                    <a:cs typeface="Arial" panose="020B0604020202020204" pitchFamily="34" charset="0"/>
                  </a:rPr>
                  <a:t>Trimmed mean (e.g., chop 2% at both end)</a:t>
                </a:r>
              </a:p>
              <a:p>
                <a:r>
                  <a:rPr lang="en-US" sz="2100" b="1" dirty="0"/>
                  <a:t>Median: </a:t>
                </a:r>
                <a:r>
                  <a:rPr lang="en-US" sz="2100" dirty="0"/>
                  <a:t>for skewed data, a better measure is median</a:t>
                </a:r>
              </a:p>
              <a:p>
                <a:pPr lvl="1"/>
                <a:r>
                  <a:rPr lang="en-US" sz="1800" dirty="0"/>
                  <a:t>Sort the data, if number of data points is odd median is the middle one and if even median is the average of the two numbers in the middle</a:t>
                </a:r>
              </a:p>
              <a:p>
                <a:r>
                  <a:rPr lang="en-US" sz="2100" b="1" dirty="0"/>
                  <a:t>Mode: </a:t>
                </a:r>
                <a:r>
                  <a:rPr lang="en-US" sz="2100" dirty="0"/>
                  <a:t>The value that occurs most frequently</a:t>
                </a:r>
              </a:p>
              <a:p>
                <a:pPr lvl="1"/>
                <a:r>
                  <a:rPr lang="en-US" sz="2100" dirty="0"/>
                  <a:t>Unimodal, bimodal, trimodal</a:t>
                </a:r>
              </a:p>
              <a:p>
                <a:r>
                  <a:rPr lang="en-US" sz="2000" b="1" dirty="0"/>
                  <a:t>Midrange: </a:t>
                </a:r>
                <a:r>
                  <a:rPr lang="en-US" sz="2000" dirty="0"/>
                  <a:t>average of the largest and the smallest value</a:t>
                </a:r>
              </a:p>
              <a:p>
                <a:endParaRPr lang="en-US" sz="2500" dirty="0"/>
              </a:p>
            </p:txBody>
          </p:sp>
        </mc:Choice>
        <mc:Fallback xmlns="">
          <p:sp>
            <p:nvSpPr>
              <p:cNvPr id="3" name="Content Placeholder 2">
                <a:extLst>
                  <a:ext uri="{FF2B5EF4-FFF2-40B4-BE49-F238E27FC236}">
                    <a16:creationId xmlns:a16="http://schemas.microsoft.com/office/drawing/2014/main" id="{6AF45F28-2368-E348-B825-1477D39D3F18}"/>
                  </a:ext>
                </a:extLst>
              </p:cNvPr>
              <p:cNvSpPr>
                <a:spLocks noGrp="1" noRot="1" noChangeAspect="1" noMove="1" noResize="1" noEditPoints="1" noAdjustHandles="1" noChangeArrowheads="1" noChangeShapeType="1" noTextEdit="1"/>
              </p:cNvSpPr>
              <p:nvPr>
                <p:ph idx="1"/>
              </p:nvPr>
            </p:nvSpPr>
            <p:spPr>
              <a:xfrm>
                <a:off x="414599" y="1143000"/>
                <a:ext cx="8729401" cy="5181600"/>
              </a:xfrm>
              <a:blipFill>
                <a:blip r:embed="rId3"/>
                <a:stretch>
                  <a:fillRect l="-145" t="-5868" r="-116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105A98BA-4B46-5D47-B6C5-4EC9A9FBF1B1}"/>
              </a:ext>
            </a:extLst>
          </p:cNvPr>
          <p:cNvSpPr>
            <a:spLocks noGrp="1"/>
          </p:cNvSpPr>
          <p:nvPr>
            <p:ph type="sldNum" sz="quarter" idx="12"/>
          </p:nvPr>
        </p:nvSpPr>
        <p:spPr>
          <a:xfrm>
            <a:off x="9472736" y="6453386"/>
            <a:ext cx="1596292" cy="404614"/>
          </a:xfrm>
          <a:prstGeom prst="rect">
            <a:avLst/>
          </a:prstGeom>
        </p:spPr>
        <p:txBody>
          <a:bodyPr vert="horz" lIns="91440" tIns="45720" rIns="91440" bIns="45720" rtlCol="0" anchor="ctr"/>
          <a:lstStyle>
            <a:defPPr>
              <a:defRPr lang="en-US"/>
            </a:defPPr>
            <a:lvl1pPr marL="0" algn="r" defTabSz="457200" rtl="0" eaLnBrk="1" latinLnBrk="0" hangingPunct="1">
              <a:defRPr sz="1200" kern="1200" baseline="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FBC5B3E-072E-0545-A82C-9599E1B35489}" type="slidenum">
              <a:rPr lang="en-US" smtClean="0"/>
              <a:pPr/>
              <a:t>28</a:t>
            </a:fld>
            <a:endParaRPr lang="en-US"/>
          </a:p>
        </p:txBody>
      </p:sp>
    </p:spTree>
    <p:extLst>
      <p:ext uri="{BB962C8B-B14F-4D97-AF65-F5344CB8AC3E}">
        <p14:creationId xmlns:p14="http://schemas.microsoft.com/office/powerpoint/2010/main" val="40576698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95D25-B4DD-FB43-874E-7B318CE33703}"/>
              </a:ext>
            </a:extLst>
          </p:cNvPr>
          <p:cNvSpPr>
            <a:spLocks noGrp="1"/>
          </p:cNvSpPr>
          <p:nvPr>
            <p:ph type="title"/>
          </p:nvPr>
        </p:nvSpPr>
        <p:spPr/>
        <p:txBody>
          <a:bodyPr/>
          <a:lstStyle/>
          <a:p>
            <a:r>
              <a:rPr lang="en-US" b="1" dirty="0"/>
              <a:t>Example: Central Tendency</a:t>
            </a:r>
          </a:p>
        </p:txBody>
      </p:sp>
      <p:sp>
        <p:nvSpPr>
          <p:cNvPr id="3" name="Content Placeholder 2">
            <a:extLst>
              <a:ext uri="{FF2B5EF4-FFF2-40B4-BE49-F238E27FC236}">
                <a16:creationId xmlns:a16="http://schemas.microsoft.com/office/drawing/2014/main" id="{2656FC2C-73D3-FE4A-817B-81F9963223B6}"/>
              </a:ext>
            </a:extLst>
          </p:cNvPr>
          <p:cNvSpPr>
            <a:spLocks noGrp="1"/>
          </p:cNvSpPr>
          <p:nvPr>
            <p:ph idx="1"/>
          </p:nvPr>
        </p:nvSpPr>
        <p:spPr>
          <a:xfrm>
            <a:off x="501081" y="1455903"/>
            <a:ext cx="8040237" cy="3703864"/>
          </a:xfrm>
        </p:spPr>
        <p:txBody>
          <a:bodyPr>
            <a:normAutofit/>
          </a:bodyPr>
          <a:lstStyle/>
          <a:p>
            <a:r>
              <a:rPr lang="en-US" sz="2400" dirty="0"/>
              <a:t>Suppose we have the following values for salary (in thousands of dollars), shown in increasing order: 30, 36, 47, 50, 52, 52, 56, 60, 63, 70, 70, 110.</a:t>
            </a:r>
          </a:p>
          <a:p>
            <a:pPr lvl="1"/>
            <a:r>
              <a:rPr lang="en-US" dirty="0"/>
              <a:t>Find mean.</a:t>
            </a:r>
          </a:p>
          <a:p>
            <a:pPr lvl="1"/>
            <a:r>
              <a:rPr lang="en-US" dirty="0"/>
              <a:t>Find Median.</a:t>
            </a:r>
          </a:p>
          <a:p>
            <a:pPr lvl="1"/>
            <a:r>
              <a:rPr lang="en-US" dirty="0"/>
              <a:t>Find Mode. </a:t>
            </a:r>
          </a:p>
          <a:p>
            <a:pPr lvl="1"/>
            <a:r>
              <a:rPr lang="en-US" dirty="0"/>
              <a:t>Find Midrange.</a:t>
            </a:r>
          </a:p>
        </p:txBody>
      </p:sp>
      <p:sp>
        <p:nvSpPr>
          <p:cNvPr id="5" name="Slide Number Placeholder 4">
            <a:extLst>
              <a:ext uri="{FF2B5EF4-FFF2-40B4-BE49-F238E27FC236}">
                <a16:creationId xmlns:a16="http://schemas.microsoft.com/office/drawing/2014/main" id="{5702186B-BA9B-7644-BBC2-275B1B38EC97}"/>
              </a:ext>
            </a:extLst>
          </p:cNvPr>
          <p:cNvSpPr>
            <a:spLocks noGrp="1"/>
          </p:cNvSpPr>
          <p:nvPr>
            <p:ph type="sldNum" sz="quarter" idx="12"/>
          </p:nvPr>
        </p:nvSpPr>
        <p:spPr>
          <a:xfrm>
            <a:off x="9472736" y="6453386"/>
            <a:ext cx="1596292" cy="404614"/>
          </a:xfrm>
          <a:prstGeom prst="rect">
            <a:avLst/>
          </a:prstGeom>
        </p:spPr>
        <p:txBody>
          <a:bodyPr vert="horz" lIns="91440" tIns="45720" rIns="91440" bIns="45720" rtlCol="0" anchor="ctr"/>
          <a:lstStyle>
            <a:defPPr>
              <a:defRPr lang="en-US"/>
            </a:defPPr>
            <a:lvl1pPr marL="0" algn="r" defTabSz="457200" rtl="0" eaLnBrk="1" latinLnBrk="0" hangingPunct="1">
              <a:defRPr sz="1200" kern="1200" baseline="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FBC5B3E-072E-0545-A82C-9599E1B35489}" type="slidenum">
              <a:rPr lang="en-US" smtClean="0"/>
              <a:pPr/>
              <a:t>29</a:t>
            </a:fld>
            <a:endParaRPr lang="en-US"/>
          </a:p>
        </p:txBody>
      </p:sp>
    </p:spTree>
    <p:extLst>
      <p:ext uri="{BB962C8B-B14F-4D97-AF65-F5344CB8AC3E}">
        <p14:creationId xmlns:p14="http://schemas.microsoft.com/office/powerpoint/2010/main" val="2855233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dirty="0"/>
              <a:t>Outline</a:t>
            </a:r>
          </a:p>
        </p:txBody>
      </p:sp>
      <p:sp>
        <p:nvSpPr>
          <p:cNvPr id="3075" name="Rectangle 3"/>
          <p:cNvSpPr>
            <a:spLocks noGrp="1" noChangeArrowheads="1"/>
          </p:cNvSpPr>
          <p:nvPr>
            <p:ph type="body" idx="1"/>
          </p:nvPr>
        </p:nvSpPr>
        <p:spPr/>
        <p:txBody>
          <a:bodyPr/>
          <a:lstStyle/>
          <a:p>
            <a:r>
              <a:rPr lang="en-US" dirty="0"/>
              <a:t>Attributes and Objects</a:t>
            </a:r>
          </a:p>
          <a:p>
            <a:r>
              <a:rPr lang="en-US" dirty="0"/>
              <a:t>Types of Data</a:t>
            </a:r>
          </a:p>
          <a:p>
            <a:r>
              <a:rPr lang="en-US" dirty="0"/>
              <a:t>Basic Statistical Description of Data</a:t>
            </a:r>
          </a:p>
          <a:p>
            <a:r>
              <a:rPr lang="en-US" dirty="0"/>
              <a:t>Data Quality</a:t>
            </a:r>
          </a:p>
          <a:p>
            <a:r>
              <a:rPr lang="en-US" dirty="0"/>
              <a:t>Similarity and Distance</a:t>
            </a:r>
          </a:p>
          <a:p>
            <a:r>
              <a:rPr lang="en-US" dirty="0"/>
              <a:t>Data Preprocessing</a:t>
            </a:r>
          </a:p>
          <a:p>
            <a:pPr>
              <a:buFont typeface="Monotype Sorts" charset="2"/>
              <a:buNone/>
            </a:pP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BC860-59B4-D440-B620-84AAD242D1FA}"/>
              </a:ext>
            </a:extLst>
          </p:cNvPr>
          <p:cNvSpPr>
            <a:spLocks noGrp="1"/>
          </p:cNvSpPr>
          <p:nvPr>
            <p:ph type="title"/>
          </p:nvPr>
        </p:nvSpPr>
        <p:spPr/>
        <p:txBody>
          <a:bodyPr/>
          <a:lstStyle/>
          <a:p>
            <a:r>
              <a:rPr lang="en-US" b="1" dirty="0"/>
              <a:t>Example: Mean, Median, Mode</a:t>
            </a:r>
          </a:p>
        </p:txBody>
      </p:sp>
      <p:sp>
        <p:nvSpPr>
          <p:cNvPr id="5" name="Slide Number Placeholder 4">
            <a:extLst>
              <a:ext uri="{FF2B5EF4-FFF2-40B4-BE49-F238E27FC236}">
                <a16:creationId xmlns:a16="http://schemas.microsoft.com/office/drawing/2014/main" id="{63364E12-6DE6-5D4F-9D13-3E98E9C716EB}"/>
              </a:ext>
            </a:extLst>
          </p:cNvPr>
          <p:cNvSpPr>
            <a:spLocks noGrp="1"/>
          </p:cNvSpPr>
          <p:nvPr>
            <p:ph type="sldNum" sz="quarter" idx="12"/>
          </p:nvPr>
        </p:nvSpPr>
        <p:spPr>
          <a:xfrm>
            <a:off x="9472736" y="6453386"/>
            <a:ext cx="1596292" cy="404614"/>
          </a:xfrm>
          <a:prstGeom prst="rect">
            <a:avLst/>
          </a:prstGeom>
        </p:spPr>
        <p:txBody>
          <a:bodyPr vert="horz" lIns="91440" tIns="45720" rIns="91440" bIns="45720" rtlCol="0" anchor="ctr"/>
          <a:lstStyle>
            <a:defPPr>
              <a:defRPr lang="en-US"/>
            </a:defPPr>
            <a:lvl1pPr marL="0" algn="r" defTabSz="457200" rtl="0" eaLnBrk="1" latinLnBrk="0" hangingPunct="1">
              <a:defRPr sz="1200" kern="1200" baseline="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FBC5B3E-072E-0545-A82C-9599E1B35489}" type="slidenum">
              <a:rPr lang="en-US" smtClean="0"/>
              <a:pPr/>
              <a:t>30</a:t>
            </a:fld>
            <a:endParaRPr lang="en-US"/>
          </a:p>
        </p:txBody>
      </p:sp>
      <p:pic>
        <p:nvPicPr>
          <p:cNvPr id="6" name="Picture 2" descr="f02-01-9780123814791.jpg">
            <a:extLst>
              <a:ext uri="{FF2B5EF4-FFF2-40B4-BE49-F238E27FC236}">
                <a16:creationId xmlns:a16="http://schemas.microsoft.com/office/drawing/2014/main" id="{202124A5-171A-BA43-99C0-EAA333FCCEE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417638"/>
            <a:ext cx="7224212" cy="2057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4">
            <a:extLst>
              <a:ext uri="{FF2B5EF4-FFF2-40B4-BE49-F238E27FC236}">
                <a16:creationId xmlns:a16="http://schemas.microsoft.com/office/drawing/2014/main" id="{70A28DE3-7E43-444F-88FE-4BBC9C255484}"/>
              </a:ext>
            </a:extLst>
          </p:cNvPr>
          <p:cNvSpPr txBox="1">
            <a:spLocks noChangeArrowheads="1"/>
          </p:cNvSpPr>
          <p:nvPr/>
        </p:nvSpPr>
        <p:spPr bwMode="auto">
          <a:xfrm>
            <a:off x="1115704" y="4856039"/>
            <a:ext cx="711389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Arial Black" panose="020B0604020202020204" pitchFamily="34" charset="0"/>
              </a:defRPr>
            </a:lvl1pPr>
            <a:lvl2pPr marL="742950" indent="-285750" eaLnBrk="0" hangingPunct="0">
              <a:defRPr sz="3200">
                <a:solidFill>
                  <a:schemeClr val="tx1"/>
                </a:solidFill>
                <a:latin typeface="Arial Black" panose="020B0604020202020204" pitchFamily="34" charset="0"/>
              </a:defRPr>
            </a:lvl2pPr>
            <a:lvl3pPr marL="1143000" indent="-228600" eaLnBrk="0" hangingPunct="0">
              <a:defRPr sz="3200">
                <a:solidFill>
                  <a:schemeClr val="tx1"/>
                </a:solidFill>
                <a:latin typeface="Arial Black" panose="020B0604020202020204" pitchFamily="34" charset="0"/>
              </a:defRPr>
            </a:lvl3pPr>
            <a:lvl4pPr marL="1600200" indent="-228600" eaLnBrk="0" hangingPunct="0">
              <a:defRPr sz="3200">
                <a:solidFill>
                  <a:schemeClr val="tx1"/>
                </a:solidFill>
                <a:latin typeface="Arial Black" panose="020B0604020202020204" pitchFamily="34" charset="0"/>
              </a:defRPr>
            </a:lvl4pPr>
            <a:lvl5pPr marL="2057400" indent="-228600" eaLnBrk="0" hangingPunct="0">
              <a:defRPr sz="3200">
                <a:solidFill>
                  <a:schemeClr val="tx1"/>
                </a:solidFill>
                <a:latin typeface="Arial Black" panose="020B0604020202020204" pitchFamily="34" charset="0"/>
              </a:defRPr>
            </a:lvl5pPr>
            <a:lvl6pPr marL="2514600" indent="-228600" eaLnBrk="0" fontAlgn="base" hangingPunct="0">
              <a:spcBef>
                <a:spcPct val="20000"/>
              </a:spcBef>
              <a:spcAft>
                <a:spcPct val="0"/>
              </a:spcAft>
              <a:buClr>
                <a:schemeClr val="tx1"/>
              </a:buClr>
              <a:buSzPct val="60000"/>
              <a:buFont typeface="Wingdings" pitchFamily="2" charset="2"/>
              <a:defRPr sz="3200">
                <a:solidFill>
                  <a:schemeClr val="tx1"/>
                </a:solidFill>
                <a:latin typeface="Arial Black" panose="020B0604020202020204" pitchFamily="34" charset="0"/>
              </a:defRPr>
            </a:lvl6pPr>
            <a:lvl7pPr marL="2971800" indent="-228600" eaLnBrk="0" fontAlgn="base" hangingPunct="0">
              <a:spcBef>
                <a:spcPct val="20000"/>
              </a:spcBef>
              <a:spcAft>
                <a:spcPct val="0"/>
              </a:spcAft>
              <a:buClr>
                <a:schemeClr val="tx1"/>
              </a:buClr>
              <a:buSzPct val="60000"/>
              <a:buFont typeface="Wingdings" pitchFamily="2" charset="2"/>
              <a:defRPr sz="3200">
                <a:solidFill>
                  <a:schemeClr val="tx1"/>
                </a:solidFill>
                <a:latin typeface="Arial Black" panose="020B0604020202020204" pitchFamily="34" charset="0"/>
              </a:defRPr>
            </a:lvl7pPr>
            <a:lvl8pPr marL="3429000" indent="-228600" eaLnBrk="0" fontAlgn="base" hangingPunct="0">
              <a:spcBef>
                <a:spcPct val="20000"/>
              </a:spcBef>
              <a:spcAft>
                <a:spcPct val="0"/>
              </a:spcAft>
              <a:buClr>
                <a:schemeClr val="tx1"/>
              </a:buClr>
              <a:buSzPct val="60000"/>
              <a:buFont typeface="Wingdings" pitchFamily="2" charset="2"/>
              <a:defRPr sz="3200">
                <a:solidFill>
                  <a:schemeClr val="tx1"/>
                </a:solidFill>
                <a:latin typeface="Arial Black" panose="020B0604020202020204" pitchFamily="34" charset="0"/>
              </a:defRPr>
            </a:lvl8pPr>
            <a:lvl9pPr marL="3886200" indent="-228600" eaLnBrk="0" fontAlgn="base" hangingPunct="0">
              <a:spcBef>
                <a:spcPct val="20000"/>
              </a:spcBef>
              <a:spcAft>
                <a:spcPct val="0"/>
              </a:spcAft>
              <a:buClr>
                <a:schemeClr val="tx1"/>
              </a:buClr>
              <a:buSzPct val="60000"/>
              <a:buFont typeface="Wingdings" pitchFamily="2" charset="2"/>
              <a:defRPr sz="3200">
                <a:solidFill>
                  <a:schemeClr val="tx1"/>
                </a:solidFill>
                <a:latin typeface="Arial Black" panose="020B0604020202020204" pitchFamily="34" charset="0"/>
              </a:defRPr>
            </a:lvl9pPr>
          </a:lstStyle>
          <a:p>
            <a:pPr eaLnBrk="1" hangingPunct="1"/>
            <a:r>
              <a:rPr lang="en-US" altLang="en-US" sz="1500" dirty="0">
                <a:latin typeface="Arial" panose="020B0604020202020204" pitchFamily="34" charset="0"/>
              </a:rPr>
              <a:t>Figure Mean, median, and mode of symmetric versus positively and negatively skewed data.</a:t>
            </a:r>
          </a:p>
        </p:txBody>
      </p:sp>
    </p:spTree>
    <p:extLst>
      <p:ext uri="{BB962C8B-B14F-4D97-AF65-F5344CB8AC3E}">
        <p14:creationId xmlns:p14="http://schemas.microsoft.com/office/powerpoint/2010/main" val="14506948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E41F2-5EF9-7D4B-BF56-5DFD706378A7}"/>
              </a:ext>
            </a:extLst>
          </p:cNvPr>
          <p:cNvSpPr>
            <a:spLocks noGrp="1"/>
          </p:cNvSpPr>
          <p:nvPr>
            <p:ph type="title"/>
          </p:nvPr>
        </p:nvSpPr>
        <p:spPr/>
        <p:txBody>
          <a:bodyPr/>
          <a:lstStyle/>
          <a:p>
            <a:r>
              <a:rPr lang="en-US" b="1" dirty="0"/>
              <a:t>Measuring the Dispersion of Data</a:t>
            </a:r>
          </a:p>
        </p:txBody>
      </p:sp>
      <p:sp>
        <p:nvSpPr>
          <p:cNvPr id="3" name="Content Placeholder 2">
            <a:extLst>
              <a:ext uri="{FF2B5EF4-FFF2-40B4-BE49-F238E27FC236}">
                <a16:creationId xmlns:a16="http://schemas.microsoft.com/office/drawing/2014/main" id="{03B70730-9840-A34E-83AA-95D81CCC5895}"/>
              </a:ext>
            </a:extLst>
          </p:cNvPr>
          <p:cNvSpPr>
            <a:spLocks noGrp="1"/>
          </p:cNvSpPr>
          <p:nvPr>
            <p:ph idx="1"/>
          </p:nvPr>
        </p:nvSpPr>
        <p:spPr>
          <a:xfrm>
            <a:off x="609982" y="1215504"/>
            <a:ext cx="8019766" cy="5490096"/>
          </a:xfrm>
        </p:spPr>
        <p:txBody>
          <a:bodyPr>
            <a:normAutofit/>
          </a:bodyPr>
          <a:lstStyle/>
          <a:p>
            <a:r>
              <a:rPr lang="en-US" dirty="0"/>
              <a:t>Range</a:t>
            </a:r>
          </a:p>
          <a:p>
            <a:r>
              <a:rPr lang="en-US" dirty="0"/>
              <a:t>Quantiles</a:t>
            </a:r>
          </a:p>
          <a:p>
            <a:r>
              <a:rPr lang="en-US" dirty="0"/>
              <a:t>Quartiles</a:t>
            </a:r>
          </a:p>
          <a:p>
            <a:r>
              <a:rPr lang="en-US" dirty="0"/>
              <a:t>Percentiles</a:t>
            </a:r>
          </a:p>
          <a:p>
            <a:r>
              <a:rPr lang="en-US" dirty="0"/>
              <a:t>Interquartile range</a:t>
            </a:r>
          </a:p>
          <a:p>
            <a:r>
              <a:rPr lang="en-US" dirty="0"/>
              <a:t>Five-number summary – displayed as boxplot: useful for finding outliers</a:t>
            </a:r>
          </a:p>
          <a:p>
            <a:r>
              <a:rPr lang="en-US" dirty="0"/>
              <a:t>Variance</a:t>
            </a:r>
          </a:p>
          <a:p>
            <a:r>
              <a:rPr lang="en-US" dirty="0"/>
              <a:t>Standard Deviation</a:t>
            </a:r>
          </a:p>
          <a:p>
            <a:endParaRPr lang="en-US" sz="2100" dirty="0"/>
          </a:p>
        </p:txBody>
      </p:sp>
      <p:sp>
        <p:nvSpPr>
          <p:cNvPr id="5" name="Slide Number Placeholder 4">
            <a:extLst>
              <a:ext uri="{FF2B5EF4-FFF2-40B4-BE49-F238E27FC236}">
                <a16:creationId xmlns:a16="http://schemas.microsoft.com/office/drawing/2014/main" id="{F85EB6F2-0115-3A45-BEA4-350C304D7B43}"/>
              </a:ext>
            </a:extLst>
          </p:cNvPr>
          <p:cNvSpPr>
            <a:spLocks noGrp="1"/>
          </p:cNvSpPr>
          <p:nvPr>
            <p:ph type="sldNum" sz="quarter" idx="12"/>
          </p:nvPr>
        </p:nvSpPr>
        <p:spPr>
          <a:xfrm>
            <a:off x="9472736" y="6453386"/>
            <a:ext cx="1596292" cy="404614"/>
          </a:xfrm>
          <a:prstGeom prst="rect">
            <a:avLst/>
          </a:prstGeom>
        </p:spPr>
        <p:txBody>
          <a:bodyPr vert="horz" lIns="91440" tIns="45720" rIns="91440" bIns="45720" rtlCol="0" anchor="ctr"/>
          <a:lstStyle>
            <a:defPPr>
              <a:defRPr lang="en-US"/>
            </a:defPPr>
            <a:lvl1pPr marL="0" algn="r" defTabSz="457200" rtl="0" eaLnBrk="1" latinLnBrk="0" hangingPunct="1">
              <a:defRPr sz="1200" kern="1200" baseline="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FBC5B3E-072E-0545-A82C-9599E1B35489}" type="slidenum">
              <a:rPr lang="en-US" smtClean="0"/>
              <a:pPr/>
              <a:t>31</a:t>
            </a:fld>
            <a:endParaRPr lang="en-US"/>
          </a:p>
        </p:txBody>
      </p:sp>
      <p:sp>
        <p:nvSpPr>
          <p:cNvPr id="6" name="Rounded Rectangle 5">
            <a:extLst>
              <a:ext uri="{FF2B5EF4-FFF2-40B4-BE49-F238E27FC236}">
                <a16:creationId xmlns:a16="http://schemas.microsoft.com/office/drawing/2014/main" id="{A5D7F17C-5B4F-DD43-A851-4D5461BE335E}"/>
              </a:ext>
            </a:extLst>
          </p:cNvPr>
          <p:cNvSpPr/>
          <p:nvPr/>
        </p:nvSpPr>
        <p:spPr>
          <a:xfrm>
            <a:off x="514252" y="1314976"/>
            <a:ext cx="3600548" cy="2571224"/>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a:p>
        </p:txBody>
      </p:sp>
    </p:spTree>
    <p:extLst>
      <p:ext uri="{BB962C8B-B14F-4D97-AF65-F5344CB8AC3E}">
        <p14:creationId xmlns:p14="http://schemas.microsoft.com/office/powerpoint/2010/main" val="1934052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52FCD-8E3D-FE4A-A850-14C117B404A0}"/>
              </a:ext>
            </a:extLst>
          </p:cNvPr>
          <p:cNvSpPr>
            <a:spLocks noGrp="1"/>
          </p:cNvSpPr>
          <p:nvPr>
            <p:ph type="title"/>
          </p:nvPr>
        </p:nvSpPr>
        <p:spPr>
          <a:xfrm>
            <a:off x="553860" y="-180020"/>
            <a:ext cx="7722927" cy="1114425"/>
          </a:xfrm>
        </p:spPr>
        <p:txBody>
          <a:bodyPr/>
          <a:lstStyle/>
          <a:p>
            <a:r>
              <a:rPr lang="en-US" b="1" dirty="0"/>
              <a:t>Range, Quartiles and Interquartile Range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1B4C06-8FA5-F649-865F-C69AC0684F15}"/>
                  </a:ext>
                </a:extLst>
              </p:cNvPr>
              <p:cNvSpPr>
                <a:spLocks noGrp="1"/>
              </p:cNvSpPr>
              <p:nvPr>
                <p:ph idx="1"/>
              </p:nvPr>
            </p:nvSpPr>
            <p:spPr>
              <a:xfrm>
                <a:off x="327279" y="928201"/>
                <a:ext cx="8816721" cy="3724335"/>
              </a:xfrm>
            </p:spPr>
            <p:txBody>
              <a:bodyPr>
                <a:noAutofit/>
              </a:bodyPr>
              <a:lstStyle/>
              <a:p>
                <a:r>
                  <a:rPr lang="en-US" sz="2400" dirty="0"/>
                  <a:t>Let,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 …, </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𝑛</m:t>
                        </m:r>
                      </m:sub>
                    </m:sSub>
                  </m:oMath>
                </a14:m>
                <a:r>
                  <a:rPr lang="en-US" sz="2400" dirty="0"/>
                  <a:t>be a set of observations for some numeric attribute, X.</a:t>
                </a:r>
              </a:p>
              <a:p>
                <a:r>
                  <a:rPr lang="en-US" sz="2400" b="1" dirty="0"/>
                  <a:t>Range: </a:t>
                </a:r>
                <a:r>
                  <a:rPr lang="en-US" sz="2400" dirty="0"/>
                  <a:t>difference between the largest and the smallest value: max(X) – min(X)</a:t>
                </a:r>
              </a:p>
              <a:p>
                <a:r>
                  <a:rPr lang="en-US" sz="2400" b="1" dirty="0"/>
                  <a:t>Quantiles: </a:t>
                </a:r>
                <a:r>
                  <a:rPr lang="en-US" sz="2400" dirty="0"/>
                  <a:t>points taken at a regular interval to divide the data into essentially equal-sized consecutive sets. 2-quantile is the median. </a:t>
                </a:r>
              </a:p>
              <a:p>
                <a:r>
                  <a:rPr lang="en-US" sz="2400" b="1" dirty="0"/>
                  <a:t>4-quantile/quartile: </a:t>
                </a:r>
                <a:r>
                  <a:rPr lang="en-US" sz="2400" dirty="0"/>
                  <a:t>three data points split the data distribution into four equal parts. </a:t>
                </a:r>
              </a:p>
              <a:p>
                <a:r>
                  <a:rPr lang="en-US" sz="2400" b="1" dirty="0"/>
                  <a:t>Percentiles: </a:t>
                </a:r>
                <a:r>
                  <a:rPr lang="en-US" sz="2400" dirty="0"/>
                  <a:t>100-quantiles </a:t>
                </a:r>
              </a:p>
              <a:p>
                <a:r>
                  <a:rPr lang="en-US" sz="2400" b="1" dirty="0"/>
                  <a:t>Interquartile Range: </a:t>
                </a:r>
                <a:r>
                  <a:rPr lang="en-US" sz="2400" dirty="0"/>
                  <a:t>distance between </a:t>
                </a:r>
              </a:p>
              <a:p>
                <a:pPr marL="0" indent="0">
                  <a:buNone/>
                </a:pPr>
                <a:r>
                  <a:rPr lang="en-US" sz="2400" dirty="0"/>
                  <a:t>first and the third quartile.</a:t>
                </a:r>
              </a:p>
              <a:p>
                <a:pPr marL="0" indent="0">
                  <a:buNone/>
                </a:pPr>
                <a:r>
                  <a:rPr lang="en-US" sz="2400" dirty="0"/>
                  <a:t>    </a:t>
                </a:r>
                <a:r>
                  <a:rPr lang="en-US" sz="2400" i="1" dirty="0"/>
                  <a:t>IQR = Q</a:t>
                </a:r>
                <a:r>
                  <a:rPr lang="en-US" sz="2400" i="1" baseline="-25000" dirty="0"/>
                  <a:t>3</a:t>
                </a:r>
                <a:r>
                  <a:rPr lang="en-US" sz="2400" i="1" dirty="0"/>
                  <a:t> – Q</a:t>
                </a:r>
                <a:r>
                  <a:rPr lang="en-US" sz="2400" i="1" baseline="-25000" dirty="0"/>
                  <a:t>1</a:t>
                </a:r>
              </a:p>
            </p:txBody>
          </p:sp>
        </mc:Choice>
        <mc:Fallback xmlns="">
          <p:sp>
            <p:nvSpPr>
              <p:cNvPr id="3" name="Content Placeholder 2">
                <a:extLst>
                  <a:ext uri="{FF2B5EF4-FFF2-40B4-BE49-F238E27FC236}">
                    <a16:creationId xmlns:a16="http://schemas.microsoft.com/office/drawing/2014/main" id="{DC1B4C06-8FA5-F649-865F-C69AC0684F15}"/>
                  </a:ext>
                </a:extLst>
              </p:cNvPr>
              <p:cNvSpPr>
                <a:spLocks noGrp="1" noRot="1" noChangeAspect="1" noMove="1" noResize="1" noEditPoints="1" noAdjustHandles="1" noChangeArrowheads="1" noChangeShapeType="1" noTextEdit="1"/>
              </p:cNvSpPr>
              <p:nvPr>
                <p:ph idx="1"/>
              </p:nvPr>
            </p:nvSpPr>
            <p:spPr>
              <a:xfrm>
                <a:off x="327279" y="928201"/>
                <a:ext cx="8816721" cy="3724335"/>
              </a:xfrm>
              <a:blipFill>
                <a:blip r:embed="rId3"/>
                <a:stretch>
                  <a:fillRect l="-1007" t="-1017" r="-1871" b="-4983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EB7595BB-CB34-154D-B715-80190E82E972}"/>
              </a:ext>
            </a:extLst>
          </p:cNvPr>
          <p:cNvSpPr>
            <a:spLocks noGrp="1"/>
          </p:cNvSpPr>
          <p:nvPr>
            <p:ph type="sldNum" sz="quarter" idx="12"/>
          </p:nvPr>
        </p:nvSpPr>
        <p:spPr>
          <a:xfrm>
            <a:off x="9472736" y="6453386"/>
            <a:ext cx="1596292" cy="404614"/>
          </a:xfrm>
          <a:prstGeom prst="rect">
            <a:avLst/>
          </a:prstGeom>
        </p:spPr>
        <p:txBody>
          <a:bodyPr vert="horz" lIns="91440" tIns="45720" rIns="91440" bIns="45720" rtlCol="0" anchor="ctr"/>
          <a:lstStyle>
            <a:defPPr>
              <a:defRPr lang="en-US"/>
            </a:defPPr>
            <a:lvl1pPr marL="0" algn="r" defTabSz="457200" rtl="0" eaLnBrk="1" latinLnBrk="0" hangingPunct="1">
              <a:defRPr sz="1200" kern="1200" baseline="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FBC5B3E-072E-0545-A82C-9599E1B35489}" type="slidenum">
              <a:rPr lang="en-US" smtClean="0"/>
              <a:pPr/>
              <a:t>32</a:t>
            </a:fld>
            <a:endParaRPr lang="en-US"/>
          </a:p>
        </p:txBody>
      </p:sp>
      <p:pic>
        <p:nvPicPr>
          <p:cNvPr id="6" name="Picture 2" descr="f02-02-9780123814791.jpg">
            <a:extLst>
              <a:ext uri="{FF2B5EF4-FFF2-40B4-BE49-F238E27FC236}">
                <a16:creationId xmlns:a16="http://schemas.microsoft.com/office/drawing/2014/main" id="{F138ABE0-F697-C94E-A183-8884280F532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4201440"/>
            <a:ext cx="2809671" cy="1339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9B6320F8-0423-C24E-9D14-81E294A048BD}"/>
              </a:ext>
            </a:extLst>
          </p:cNvPr>
          <p:cNvSpPr txBox="1"/>
          <p:nvPr/>
        </p:nvSpPr>
        <p:spPr>
          <a:xfrm>
            <a:off x="6632857" y="5545455"/>
            <a:ext cx="1260281" cy="253916"/>
          </a:xfrm>
          <a:prstGeom prst="rect">
            <a:avLst/>
          </a:prstGeom>
          <a:noFill/>
        </p:spPr>
        <p:txBody>
          <a:bodyPr wrap="none" rtlCol="0">
            <a:spAutoFit/>
          </a:bodyPr>
          <a:lstStyle/>
          <a:p>
            <a:r>
              <a:rPr lang="en-US" sz="1050" dirty="0"/>
              <a:t>Figure: Quartiles</a:t>
            </a:r>
          </a:p>
        </p:txBody>
      </p:sp>
    </p:spTree>
    <p:extLst>
      <p:ext uri="{BB962C8B-B14F-4D97-AF65-F5344CB8AC3E}">
        <p14:creationId xmlns:p14="http://schemas.microsoft.com/office/powerpoint/2010/main" val="1873504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E41F2-5EF9-7D4B-BF56-5DFD706378A7}"/>
              </a:ext>
            </a:extLst>
          </p:cNvPr>
          <p:cNvSpPr>
            <a:spLocks noGrp="1"/>
          </p:cNvSpPr>
          <p:nvPr>
            <p:ph type="title"/>
          </p:nvPr>
        </p:nvSpPr>
        <p:spPr/>
        <p:txBody>
          <a:bodyPr/>
          <a:lstStyle/>
          <a:p>
            <a:r>
              <a:rPr lang="en-US" b="1" dirty="0"/>
              <a:t>Measuring the Dispersion of Data</a:t>
            </a:r>
          </a:p>
        </p:txBody>
      </p:sp>
      <p:sp>
        <p:nvSpPr>
          <p:cNvPr id="3" name="Content Placeholder 2">
            <a:extLst>
              <a:ext uri="{FF2B5EF4-FFF2-40B4-BE49-F238E27FC236}">
                <a16:creationId xmlns:a16="http://schemas.microsoft.com/office/drawing/2014/main" id="{03B70730-9840-A34E-83AA-95D81CCC5895}"/>
              </a:ext>
            </a:extLst>
          </p:cNvPr>
          <p:cNvSpPr>
            <a:spLocks noGrp="1"/>
          </p:cNvSpPr>
          <p:nvPr>
            <p:ph idx="1"/>
          </p:nvPr>
        </p:nvSpPr>
        <p:spPr>
          <a:xfrm>
            <a:off x="381000" y="1094906"/>
            <a:ext cx="8019766" cy="5001094"/>
          </a:xfrm>
        </p:spPr>
        <p:txBody>
          <a:bodyPr>
            <a:normAutofit/>
          </a:bodyPr>
          <a:lstStyle/>
          <a:p>
            <a:r>
              <a:rPr lang="en-US" dirty="0"/>
              <a:t>Range</a:t>
            </a:r>
          </a:p>
          <a:p>
            <a:r>
              <a:rPr lang="en-US" dirty="0"/>
              <a:t>Quantiles</a:t>
            </a:r>
          </a:p>
          <a:p>
            <a:r>
              <a:rPr lang="en-US" dirty="0"/>
              <a:t>Quartiles</a:t>
            </a:r>
          </a:p>
          <a:p>
            <a:r>
              <a:rPr lang="en-US" dirty="0"/>
              <a:t>Percentiles</a:t>
            </a:r>
          </a:p>
          <a:p>
            <a:r>
              <a:rPr lang="en-US" dirty="0"/>
              <a:t>Interquartile range</a:t>
            </a:r>
          </a:p>
          <a:p>
            <a:r>
              <a:rPr lang="en-US" dirty="0"/>
              <a:t>Five-number summary – displayed as boxplot: useful for finding outliers</a:t>
            </a:r>
          </a:p>
          <a:p>
            <a:r>
              <a:rPr lang="en-US" dirty="0"/>
              <a:t>Variance</a:t>
            </a:r>
          </a:p>
          <a:p>
            <a:r>
              <a:rPr lang="en-US" dirty="0"/>
              <a:t>Standard Deviation</a:t>
            </a:r>
          </a:p>
          <a:p>
            <a:endParaRPr lang="en-US" sz="2100" dirty="0"/>
          </a:p>
        </p:txBody>
      </p:sp>
      <p:sp>
        <p:nvSpPr>
          <p:cNvPr id="5" name="Slide Number Placeholder 4">
            <a:extLst>
              <a:ext uri="{FF2B5EF4-FFF2-40B4-BE49-F238E27FC236}">
                <a16:creationId xmlns:a16="http://schemas.microsoft.com/office/drawing/2014/main" id="{F85EB6F2-0115-3A45-BEA4-350C304D7B43}"/>
              </a:ext>
            </a:extLst>
          </p:cNvPr>
          <p:cNvSpPr>
            <a:spLocks noGrp="1"/>
          </p:cNvSpPr>
          <p:nvPr>
            <p:ph type="sldNum" sz="quarter" idx="12"/>
          </p:nvPr>
        </p:nvSpPr>
        <p:spPr>
          <a:xfrm>
            <a:off x="9472736" y="6453386"/>
            <a:ext cx="1596292" cy="404614"/>
          </a:xfrm>
          <a:prstGeom prst="rect">
            <a:avLst/>
          </a:prstGeom>
        </p:spPr>
        <p:txBody>
          <a:bodyPr vert="horz" lIns="91440" tIns="45720" rIns="91440" bIns="45720" rtlCol="0" anchor="ctr"/>
          <a:lstStyle>
            <a:defPPr>
              <a:defRPr lang="en-US"/>
            </a:defPPr>
            <a:lvl1pPr marL="0" algn="r" defTabSz="457200" rtl="0" eaLnBrk="1" latinLnBrk="0" hangingPunct="1">
              <a:defRPr sz="1200" kern="1200" baseline="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FBC5B3E-072E-0545-A82C-9599E1B35489}" type="slidenum">
              <a:rPr lang="en-US" smtClean="0"/>
              <a:pPr/>
              <a:t>33</a:t>
            </a:fld>
            <a:endParaRPr lang="en-US"/>
          </a:p>
        </p:txBody>
      </p:sp>
      <p:sp>
        <p:nvSpPr>
          <p:cNvPr id="6" name="Rounded Rectangle 5">
            <a:extLst>
              <a:ext uri="{FF2B5EF4-FFF2-40B4-BE49-F238E27FC236}">
                <a16:creationId xmlns:a16="http://schemas.microsoft.com/office/drawing/2014/main" id="{A5D7F17C-5B4F-DD43-A851-4D5461BE335E}"/>
              </a:ext>
            </a:extLst>
          </p:cNvPr>
          <p:cNvSpPr/>
          <p:nvPr/>
        </p:nvSpPr>
        <p:spPr>
          <a:xfrm>
            <a:off x="395068" y="3733800"/>
            <a:ext cx="7758332" cy="914400"/>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a:p>
        </p:txBody>
      </p:sp>
    </p:spTree>
    <p:extLst>
      <p:ext uri="{BB962C8B-B14F-4D97-AF65-F5344CB8AC3E}">
        <p14:creationId xmlns:p14="http://schemas.microsoft.com/office/powerpoint/2010/main" val="519527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6D142-162B-BA46-9015-D754EE0462AA}"/>
              </a:ext>
            </a:extLst>
          </p:cNvPr>
          <p:cNvSpPr>
            <a:spLocks noGrp="1"/>
          </p:cNvSpPr>
          <p:nvPr>
            <p:ph type="title"/>
          </p:nvPr>
        </p:nvSpPr>
        <p:spPr>
          <a:xfrm>
            <a:off x="420688" y="391886"/>
            <a:ext cx="8280400" cy="533400"/>
          </a:xfrm>
        </p:spPr>
        <p:txBody>
          <a:bodyPr/>
          <a:lstStyle/>
          <a:p>
            <a:r>
              <a:rPr lang="en-US" b="1" dirty="0"/>
              <a:t>Five-Number Summary, Boxplots, and Outliers</a:t>
            </a:r>
          </a:p>
        </p:txBody>
      </p:sp>
      <p:sp>
        <p:nvSpPr>
          <p:cNvPr id="3" name="Content Placeholder 2">
            <a:extLst>
              <a:ext uri="{FF2B5EF4-FFF2-40B4-BE49-F238E27FC236}">
                <a16:creationId xmlns:a16="http://schemas.microsoft.com/office/drawing/2014/main" id="{0663617D-3035-7E44-8F2D-3EB07B7A5954}"/>
              </a:ext>
            </a:extLst>
          </p:cNvPr>
          <p:cNvSpPr>
            <a:spLocks noGrp="1"/>
          </p:cNvSpPr>
          <p:nvPr>
            <p:ph idx="1"/>
          </p:nvPr>
        </p:nvSpPr>
        <p:spPr>
          <a:xfrm>
            <a:off x="420688" y="1227594"/>
            <a:ext cx="8723312" cy="5225792"/>
          </a:xfrm>
        </p:spPr>
        <p:txBody>
          <a:bodyPr>
            <a:normAutofit/>
          </a:bodyPr>
          <a:lstStyle/>
          <a:p>
            <a:r>
              <a:rPr lang="en-US" sz="2400" b="1" i="1" dirty="0">
                <a:solidFill>
                  <a:srgbClr val="C00000"/>
                </a:solidFill>
              </a:rPr>
              <a:t>Minimum, Q</a:t>
            </a:r>
            <a:r>
              <a:rPr lang="en-US" sz="2400" b="1" i="1" baseline="-25000" dirty="0">
                <a:solidFill>
                  <a:srgbClr val="C00000"/>
                </a:solidFill>
              </a:rPr>
              <a:t>1</a:t>
            </a:r>
            <a:r>
              <a:rPr lang="en-US" sz="2400" b="1" i="1" dirty="0">
                <a:solidFill>
                  <a:srgbClr val="C00000"/>
                </a:solidFill>
              </a:rPr>
              <a:t>, Median (Q</a:t>
            </a:r>
            <a:r>
              <a:rPr lang="en-US" sz="2400" b="1" i="1" baseline="-25000" dirty="0">
                <a:solidFill>
                  <a:srgbClr val="C00000"/>
                </a:solidFill>
              </a:rPr>
              <a:t>2</a:t>
            </a:r>
            <a:r>
              <a:rPr lang="en-US" sz="2400" b="1" i="1" dirty="0">
                <a:solidFill>
                  <a:srgbClr val="C00000"/>
                </a:solidFill>
              </a:rPr>
              <a:t>), Q</a:t>
            </a:r>
            <a:r>
              <a:rPr lang="en-US" sz="2400" b="1" i="1" baseline="-25000" dirty="0">
                <a:solidFill>
                  <a:srgbClr val="C00000"/>
                </a:solidFill>
              </a:rPr>
              <a:t>3</a:t>
            </a:r>
            <a:r>
              <a:rPr lang="en-US" sz="2400" b="1" i="1" dirty="0">
                <a:solidFill>
                  <a:srgbClr val="C00000"/>
                </a:solidFill>
              </a:rPr>
              <a:t>, and Maximum </a:t>
            </a:r>
          </a:p>
          <a:p>
            <a:r>
              <a:rPr lang="en-US" sz="2400" b="1" i="1" dirty="0"/>
              <a:t>Identifying </a:t>
            </a:r>
            <a:r>
              <a:rPr lang="en-US" sz="2400" b="1" i="1" dirty="0">
                <a:solidFill>
                  <a:srgbClr val="C00000"/>
                </a:solidFill>
              </a:rPr>
              <a:t>Outliers</a:t>
            </a:r>
            <a:r>
              <a:rPr lang="en-US" sz="2400" b="1" i="1" dirty="0"/>
              <a:t>: </a:t>
            </a:r>
            <a:r>
              <a:rPr lang="en-US" sz="2400" i="1" dirty="0"/>
              <a:t>values falling at least 1.5 X IQR above the third quartile or below the first quartile. </a:t>
            </a:r>
          </a:p>
          <a:p>
            <a:r>
              <a:rPr lang="en-US" sz="2400" b="1" dirty="0">
                <a:solidFill>
                  <a:srgbClr val="C00000"/>
                </a:solidFill>
              </a:rPr>
              <a:t>Boxplots</a:t>
            </a:r>
            <a:r>
              <a:rPr lang="en-US" sz="2400" dirty="0"/>
              <a:t> are popular way of visualization. Shows five-number summary.</a:t>
            </a:r>
          </a:p>
          <a:p>
            <a:pPr lvl="1"/>
            <a:r>
              <a:rPr lang="en-US" dirty="0"/>
              <a:t>Ends of the box are quartiles, so the box length is IQR</a:t>
            </a:r>
          </a:p>
          <a:p>
            <a:pPr lvl="1"/>
            <a:r>
              <a:rPr lang="en-US" dirty="0"/>
              <a:t>Median is marked by a line in the box</a:t>
            </a:r>
          </a:p>
          <a:p>
            <a:pPr lvl="1"/>
            <a:r>
              <a:rPr lang="en-US" dirty="0"/>
              <a:t>Two lines outside the box extend </a:t>
            </a:r>
          </a:p>
          <a:p>
            <a:pPr marL="397764" lvl="1" indent="0">
              <a:buNone/>
            </a:pPr>
            <a:r>
              <a:rPr lang="en-US" dirty="0"/>
              <a:t>to the minimum and maximum </a:t>
            </a:r>
          </a:p>
          <a:p>
            <a:pPr marL="397764" lvl="1" indent="0">
              <a:buNone/>
            </a:pPr>
            <a:r>
              <a:rPr lang="en-US" dirty="0"/>
              <a:t>observations.</a:t>
            </a:r>
          </a:p>
        </p:txBody>
      </p:sp>
      <p:sp>
        <p:nvSpPr>
          <p:cNvPr id="5" name="Slide Number Placeholder 4">
            <a:extLst>
              <a:ext uri="{FF2B5EF4-FFF2-40B4-BE49-F238E27FC236}">
                <a16:creationId xmlns:a16="http://schemas.microsoft.com/office/drawing/2014/main" id="{588672C3-541A-5F42-ADCA-A93885EDAA48}"/>
              </a:ext>
            </a:extLst>
          </p:cNvPr>
          <p:cNvSpPr>
            <a:spLocks noGrp="1"/>
          </p:cNvSpPr>
          <p:nvPr>
            <p:ph type="sldNum" sz="quarter" idx="12"/>
          </p:nvPr>
        </p:nvSpPr>
        <p:spPr>
          <a:xfrm>
            <a:off x="9472736" y="6453386"/>
            <a:ext cx="1596292" cy="404614"/>
          </a:xfrm>
          <a:prstGeom prst="rect">
            <a:avLst/>
          </a:prstGeom>
        </p:spPr>
        <p:txBody>
          <a:bodyPr vert="horz" lIns="91440" tIns="45720" rIns="91440" bIns="45720" rtlCol="0" anchor="ctr"/>
          <a:lstStyle>
            <a:defPPr>
              <a:defRPr lang="en-US"/>
            </a:defPPr>
            <a:lvl1pPr marL="0" algn="r" defTabSz="457200" rtl="0" eaLnBrk="1" latinLnBrk="0" hangingPunct="1">
              <a:defRPr sz="1200" kern="1200" baseline="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FBC5B3E-072E-0545-A82C-9599E1B35489}" type="slidenum">
              <a:rPr lang="en-US" smtClean="0"/>
              <a:pPr/>
              <a:t>34</a:t>
            </a:fld>
            <a:endParaRPr lang="en-US"/>
          </a:p>
        </p:txBody>
      </p:sp>
      <p:pic>
        <p:nvPicPr>
          <p:cNvPr id="6" name="Picture 1038" descr="three">
            <a:extLst>
              <a:ext uri="{FF2B5EF4-FFF2-40B4-BE49-F238E27FC236}">
                <a16:creationId xmlns:a16="http://schemas.microsoft.com/office/drawing/2014/main" id="{E7748FC6-A1A5-D44E-AD81-71D7E7330B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4724400"/>
            <a:ext cx="3827501"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25341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EF0F3-7104-B548-ACF1-24BBCD7EDD8E}"/>
              </a:ext>
            </a:extLst>
          </p:cNvPr>
          <p:cNvSpPr>
            <a:spLocks noGrp="1"/>
          </p:cNvSpPr>
          <p:nvPr>
            <p:ph type="title"/>
          </p:nvPr>
        </p:nvSpPr>
        <p:spPr>
          <a:xfrm>
            <a:off x="580368" y="-173598"/>
            <a:ext cx="7200900" cy="1114425"/>
          </a:xfrm>
        </p:spPr>
        <p:txBody>
          <a:bodyPr/>
          <a:lstStyle/>
          <a:p>
            <a:r>
              <a:rPr lang="en-US" b="0" dirty="0"/>
              <a:t>Example: Five-Number Summary, Boxplots, and Outliers </a:t>
            </a:r>
          </a:p>
        </p:txBody>
      </p:sp>
      <p:sp>
        <p:nvSpPr>
          <p:cNvPr id="5" name="Slide Number Placeholder 4">
            <a:extLst>
              <a:ext uri="{FF2B5EF4-FFF2-40B4-BE49-F238E27FC236}">
                <a16:creationId xmlns:a16="http://schemas.microsoft.com/office/drawing/2014/main" id="{D39BED06-01FE-9640-ADE5-6B4D16C395B4}"/>
              </a:ext>
            </a:extLst>
          </p:cNvPr>
          <p:cNvSpPr>
            <a:spLocks noGrp="1"/>
          </p:cNvSpPr>
          <p:nvPr>
            <p:ph type="sldNum" sz="quarter" idx="12"/>
          </p:nvPr>
        </p:nvSpPr>
        <p:spPr>
          <a:xfrm>
            <a:off x="9472736" y="6453386"/>
            <a:ext cx="1596292" cy="404614"/>
          </a:xfrm>
          <a:prstGeom prst="rect">
            <a:avLst/>
          </a:prstGeom>
        </p:spPr>
        <p:txBody>
          <a:bodyPr vert="horz" lIns="91440" tIns="45720" rIns="91440" bIns="45720" rtlCol="0" anchor="ctr"/>
          <a:lstStyle>
            <a:defPPr>
              <a:defRPr lang="en-US"/>
            </a:defPPr>
            <a:lvl1pPr marL="0" algn="r" defTabSz="457200" rtl="0" eaLnBrk="1" latinLnBrk="0" hangingPunct="1">
              <a:defRPr sz="1200" kern="1200" baseline="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FBC5B3E-072E-0545-A82C-9599E1B35489}" type="slidenum">
              <a:rPr lang="en-US" smtClean="0"/>
              <a:pPr/>
              <a:t>35</a:t>
            </a:fld>
            <a:endParaRPr lang="en-US"/>
          </a:p>
        </p:txBody>
      </p:sp>
      <p:pic>
        <p:nvPicPr>
          <p:cNvPr id="6" name="Picture 2" descr="f02-03-9780123814791.jpg">
            <a:extLst>
              <a:ext uri="{FF2B5EF4-FFF2-40B4-BE49-F238E27FC236}">
                <a16:creationId xmlns:a16="http://schemas.microsoft.com/office/drawing/2014/main" id="{63F49306-1A4F-3240-9629-F6726FA004D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75334" y="1894210"/>
            <a:ext cx="3657601" cy="3746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4">
            <a:extLst>
              <a:ext uri="{FF2B5EF4-FFF2-40B4-BE49-F238E27FC236}">
                <a16:creationId xmlns:a16="http://schemas.microsoft.com/office/drawing/2014/main" id="{A963F605-5C24-3149-806D-222CA23E3BF5}"/>
              </a:ext>
            </a:extLst>
          </p:cNvPr>
          <p:cNvSpPr txBox="1">
            <a:spLocks noChangeArrowheads="1"/>
          </p:cNvSpPr>
          <p:nvPr/>
        </p:nvSpPr>
        <p:spPr bwMode="auto">
          <a:xfrm>
            <a:off x="2302487" y="5697290"/>
            <a:ext cx="54006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Black" panose="020B0604020202020204" pitchFamily="34" charset="0"/>
              </a:defRPr>
            </a:lvl1pPr>
            <a:lvl2pPr marL="742950" indent="-285750" eaLnBrk="0" hangingPunct="0">
              <a:defRPr sz="3200">
                <a:solidFill>
                  <a:schemeClr val="tx1"/>
                </a:solidFill>
                <a:latin typeface="Arial Black" panose="020B0604020202020204" pitchFamily="34" charset="0"/>
              </a:defRPr>
            </a:lvl2pPr>
            <a:lvl3pPr marL="1143000" indent="-228600" eaLnBrk="0" hangingPunct="0">
              <a:defRPr sz="3200">
                <a:solidFill>
                  <a:schemeClr val="tx1"/>
                </a:solidFill>
                <a:latin typeface="Arial Black" panose="020B0604020202020204" pitchFamily="34" charset="0"/>
              </a:defRPr>
            </a:lvl3pPr>
            <a:lvl4pPr marL="1600200" indent="-228600" eaLnBrk="0" hangingPunct="0">
              <a:defRPr sz="3200">
                <a:solidFill>
                  <a:schemeClr val="tx1"/>
                </a:solidFill>
                <a:latin typeface="Arial Black" panose="020B0604020202020204" pitchFamily="34" charset="0"/>
              </a:defRPr>
            </a:lvl4pPr>
            <a:lvl5pPr marL="2057400" indent="-228600" eaLnBrk="0" hangingPunct="0">
              <a:defRPr sz="3200">
                <a:solidFill>
                  <a:schemeClr val="tx1"/>
                </a:solidFill>
                <a:latin typeface="Arial Black" panose="020B0604020202020204" pitchFamily="34" charset="0"/>
              </a:defRPr>
            </a:lvl5pPr>
            <a:lvl6pPr marL="2514600" indent="-228600" eaLnBrk="0" fontAlgn="base" hangingPunct="0">
              <a:spcBef>
                <a:spcPct val="20000"/>
              </a:spcBef>
              <a:spcAft>
                <a:spcPct val="0"/>
              </a:spcAft>
              <a:buClr>
                <a:schemeClr val="tx1"/>
              </a:buClr>
              <a:buSzPct val="60000"/>
              <a:buFont typeface="Wingdings" pitchFamily="2" charset="2"/>
              <a:defRPr sz="3200">
                <a:solidFill>
                  <a:schemeClr val="tx1"/>
                </a:solidFill>
                <a:latin typeface="Arial Black" panose="020B0604020202020204" pitchFamily="34" charset="0"/>
              </a:defRPr>
            </a:lvl6pPr>
            <a:lvl7pPr marL="2971800" indent="-228600" eaLnBrk="0" fontAlgn="base" hangingPunct="0">
              <a:spcBef>
                <a:spcPct val="20000"/>
              </a:spcBef>
              <a:spcAft>
                <a:spcPct val="0"/>
              </a:spcAft>
              <a:buClr>
                <a:schemeClr val="tx1"/>
              </a:buClr>
              <a:buSzPct val="60000"/>
              <a:buFont typeface="Wingdings" pitchFamily="2" charset="2"/>
              <a:defRPr sz="3200">
                <a:solidFill>
                  <a:schemeClr val="tx1"/>
                </a:solidFill>
                <a:latin typeface="Arial Black" panose="020B0604020202020204" pitchFamily="34" charset="0"/>
              </a:defRPr>
            </a:lvl7pPr>
            <a:lvl8pPr marL="3429000" indent="-228600" eaLnBrk="0" fontAlgn="base" hangingPunct="0">
              <a:spcBef>
                <a:spcPct val="20000"/>
              </a:spcBef>
              <a:spcAft>
                <a:spcPct val="0"/>
              </a:spcAft>
              <a:buClr>
                <a:schemeClr val="tx1"/>
              </a:buClr>
              <a:buSzPct val="60000"/>
              <a:buFont typeface="Wingdings" pitchFamily="2" charset="2"/>
              <a:defRPr sz="3200">
                <a:solidFill>
                  <a:schemeClr val="tx1"/>
                </a:solidFill>
                <a:latin typeface="Arial Black" panose="020B0604020202020204" pitchFamily="34" charset="0"/>
              </a:defRPr>
            </a:lvl8pPr>
            <a:lvl9pPr marL="3886200" indent="-228600" eaLnBrk="0" fontAlgn="base" hangingPunct="0">
              <a:spcBef>
                <a:spcPct val="20000"/>
              </a:spcBef>
              <a:spcAft>
                <a:spcPct val="0"/>
              </a:spcAft>
              <a:buClr>
                <a:schemeClr val="tx1"/>
              </a:buClr>
              <a:buSzPct val="60000"/>
              <a:buFont typeface="Wingdings" pitchFamily="2" charset="2"/>
              <a:defRPr sz="3200">
                <a:solidFill>
                  <a:schemeClr val="tx1"/>
                </a:solidFill>
                <a:latin typeface="Arial Black" panose="020B0604020202020204" pitchFamily="34" charset="0"/>
              </a:defRPr>
            </a:lvl9pPr>
          </a:lstStyle>
          <a:p>
            <a:pPr eaLnBrk="1" hangingPunct="1"/>
            <a:r>
              <a:rPr lang="en-US" altLang="en-US" sz="900" dirty="0">
                <a:latin typeface="Arial" panose="020B0604020202020204" pitchFamily="34" charset="0"/>
              </a:rPr>
              <a:t>Figure Boxplot for the unit price data for items sold at four branches of </a:t>
            </a:r>
            <a:r>
              <a:rPr lang="en-US" altLang="en-US" sz="900" i="1" dirty="0" err="1">
                <a:latin typeface="Arial" panose="020B0604020202020204" pitchFamily="34" charset="0"/>
              </a:rPr>
              <a:t>AllElectronics</a:t>
            </a:r>
            <a:r>
              <a:rPr lang="en-US" altLang="en-US" sz="900" i="1" dirty="0">
                <a:latin typeface="Arial" panose="020B0604020202020204" pitchFamily="34" charset="0"/>
              </a:rPr>
              <a:t> </a:t>
            </a:r>
            <a:r>
              <a:rPr lang="en-US" altLang="en-US" sz="900" dirty="0">
                <a:latin typeface="Arial" panose="020B0604020202020204" pitchFamily="34" charset="0"/>
              </a:rPr>
              <a:t>during a given time period.</a:t>
            </a:r>
          </a:p>
        </p:txBody>
      </p:sp>
      <p:sp>
        <p:nvSpPr>
          <p:cNvPr id="9" name="Oval 8">
            <a:extLst>
              <a:ext uri="{FF2B5EF4-FFF2-40B4-BE49-F238E27FC236}">
                <a16:creationId xmlns:a16="http://schemas.microsoft.com/office/drawing/2014/main" id="{0E23CEF1-11E3-D341-B378-FA656CEEBD7D}"/>
              </a:ext>
            </a:extLst>
          </p:cNvPr>
          <p:cNvSpPr/>
          <p:nvPr/>
        </p:nvSpPr>
        <p:spPr>
          <a:xfrm>
            <a:off x="3482579" y="2110978"/>
            <a:ext cx="171450" cy="203597"/>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a:p>
        </p:txBody>
      </p:sp>
      <p:sp>
        <p:nvSpPr>
          <p:cNvPr id="10" name="Oval 9">
            <a:extLst>
              <a:ext uri="{FF2B5EF4-FFF2-40B4-BE49-F238E27FC236}">
                <a16:creationId xmlns:a16="http://schemas.microsoft.com/office/drawing/2014/main" id="{90A35BC1-0952-D74B-ABCF-1F6C55347B4B}"/>
              </a:ext>
            </a:extLst>
          </p:cNvPr>
          <p:cNvSpPr/>
          <p:nvPr/>
        </p:nvSpPr>
        <p:spPr>
          <a:xfrm>
            <a:off x="3482579" y="2531344"/>
            <a:ext cx="171450" cy="203597"/>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a:p>
        </p:txBody>
      </p:sp>
      <p:cxnSp>
        <p:nvCxnSpPr>
          <p:cNvPr id="12" name="Straight Arrow Connector 11">
            <a:extLst>
              <a:ext uri="{FF2B5EF4-FFF2-40B4-BE49-F238E27FC236}">
                <a16:creationId xmlns:a16="http://schemas.microsoft.com/office/drawing/2014/main" id="{DFFF81C0-8463-B04B-A143-361FF0A36F6D}"/>
              </a:ext>
            </a:extLst>
          </p:cNvPr>
          <p:cNvCxnSpPr/>
          <p:nvPr/>
        </p:nvCxnSpPr>
        <p:spPr>
          <a:xfrm flipH="1">
            <a:off x="3654029" y="2132703"/>
            <a:ext cx="428625" cy="80074"/>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3" name="Straight Arrow Connector 12">
            <a:extLst>
              <a:ext uri="{FF2B5EF4-FFF2-40B4-BE49-F238E27FC236}">
                <a16:creationId xmlns:a16="http://schemas.microsoft.com/office/drawing/2014/main" id="{2D969DF7-4639-F541-94C6-048DF008BE2B}"/>
              </a:ext>
            </a:extLst>
          </p:cNvPr>
          <p:cNvCxnSpPr>
            <a:cxnSpLocks/>
            <a:endCxn id="10" idx="7"/>
          </p:cNvCxnSpPr>
          <p:nvPr/>
        </p:nvCxnSpPr>
        <p:spPr>
          <a:xfrm flipH="1">
            <a:off x="3628920" y="2144347"/>
            <a:ext cx="453734" cy="416813"/>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7" name="TextBox 16">
            <a:extLst>
              <a:ext uri="{FF2B5EF4-FFF2-40B4-BE49-F238E27FC236}">
                <a16:creationId xmlns:a16="http://schemas.microsoft.com/office/drawing/2014/main" id="{AE986EB5-BE14-324C-A791-E7C3B3851619}"/>
              </a:ext>
            </a:extLst>
          </p:cNvPr>
          <p:cNvSpPr txBox="1"/>
          <p:nvPr/>
        </p:nvSpPr>
        <p:spPr>
          <a:xfrm>
            <a:off x="4077005" y="1989163"/>
            <a:ext cx="692818" cy="253916"/>
          </a:xfrm>
          <a:prstGeom prst="rect">
            <a:avLst/>
          </a:prstGeom>
          <a:noFill/>
        </p:spPr>
        <p:txBody>
          <a:bodyPr wrap="none" rtlCol="0">
            <a:spAutoFit/>
          </a:bodyPr>
          <a:lstStyle/>
          <a:p>
            <a:r>
              <a:rPr lang="en-US" sz="1050" dirty="0"/>
              <a:t>Outliers</a:t>
            </a:r>
          </a:p>
        </p:txBody>
      </p:sp>
    </p:spTree>
    <p:extLst>
      <p:ext uri="{BB962C8B-B14F-4D97-AF65-F5344CB8AC3E}">
        <p14:creationId xmlns:p14="http://schemas.microsoft.com/office/powerpoint/2010/main" val="768527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E41F2-5EF9-7D4B-BF56-5DFD706378A7}"/>
              </a:ext>
            </a:extLst>
          </p:cNvPr>
          <p:cNvSpPr>
            <a:spLocks noGrp="1"/>
          </p:cNvSpPr>
          <p:nvPr>
            <p:ph type="title"/>
          </p:nvPr>
        </p:nvSpPr>
        <p:spPr/>
        <p:txBody>
          <a:bodyPr/>
          <a:lstStyle/>
          <a:p>
            <a:r>
              <a:rPr lang="en-US" b="1" dirty="0"/>
              <a:t>Measuring the Dispersion of Data</a:t>
            </a:r>
          </a:p>
        </p:txBody>
      </p:sp>
      <p:sp>
        <p:nvSpPr>
          <p:cNvPr id="3" name="Content Placeholder 2">
            <a:extLst>
              <a:ext uri="{FF2B5EF4-FFF2-40B4-BE49-F238E27FC236}">
                <a16:creationId xmlns:a16="http://schemas.microsoft.com/office/drawing/2014/main" id="{03B70730-9840-A34E-83AA-95D81CCC5895}"/>
              </a:ext>
            </a:extLst>
          </p:cNvPr>
          <p:cNvSpPr>
            <a:spLocks noGrp="1"/>
          </p:cNvSpPr>
          <p:nvPr>
            <p:ph idx="1"/>
          </p:nvPr>
        </p:nvSpPr>
        <p:spPr>
          <a:xfrm>
            <a:off x="511317" y="1077320"/>
            <a:ext cx="8019766" cy="5094880"/>
          </a:xfrm>
        </p:spPr>
        <p:txBody>
          <a:bodyPr>
            <a:normAutofit/>
          </a:bodyPr>
          <a:lstStyle/>
          <a:p>
            <a:r>
              <a:rPr lang="en-US" dirty="0"/>
              <a:t>Range</a:t>
            </a:r>
          </a:p>
          <a:p>
            <a:r>
              <a:rPr lang="en-US" dirty="0"/>
              <a:t>Quantiles</a:t>
            </a:r>
          </a:p>
          <a:p>
            <a:r>
              <a:rPr lang="en-US" dirty="0"/>
              <a:t>Quartiles</a:t>
            </a:r>
          </a:p>
          <a:p>
            <a:r>
              <a:rPr lang="en-US" dirty="0"/>
              <a:t>Percentiles</a:t>
            </a:r>
          </a:p>
          <a:p>
            <a:r>
              <a:rPr lang="en-US" dirty="0"/>
              <a:t>Interquartile range</a:t>
            </a:r>
          </a:p>
          <a:p>
            <a:r>
              <a:rPr lang="en-US" dirty="0"/>
              <a:t>Five-number summary – displayed as boxplot: useful for finding outliers</a:t>
            </a:r>
          </a:p>
          <a:p>
            <a:r>
              <a:rPr lang="en-US" dirty="0"/>
              <a:t>Variance</a:t>
            </a:r>
          </a:p>
          <a:p>
            <a:r>
              <a:rPr lang="en-US" dirty="0"/>
              <a:t>Standard Deviation</a:t>
            </a:r>
          </a:p>
          <a:p>
            <a:endParaRPr lang="en-US" sz="2100" dirty="0"/>
          </a:p>
        </p:txBody>
      </p:sp>
      <p:sp>
        <p:nvSpPr>
          <p:cNvPr id="5" name="Slide Number Placeholder 4">
            <a:extLst>
              <a:ext uri="{FF2B5EF4-FFF2-40B4-BE49-F238E27FC236}">
                <a16:creationId xmlns:a16="http://schemas.microsoft.com/office/drawing/2014/main" id="{F85EB6F2-0115-3A45-BEA4-350C304D7B43}"/>
              </a:ext>
            </a:extLst>
          </p:cNvPr>
          <p:cNvSpPr>
            <a:spLocks noGrp="1"/>
          </p:cNvSpPr>
          <p:nvPr>
            <p:ph type="sldNum" sz="quarter" idx="12"/>
          </p:nvPr>
        </p:nvSpPr>
        <p:spPr>
          <a:xfrm>
            <a:off x="9472736" y="6453386"/>
            <a:ext cx="1596292" cy="404614"/>
          </a:xfrm>
          <a:prstGeom prst="rect">
            <a:avLst/>
          </a:prstGeom>
        </p:spPr>
        <p:txBody>
          <a:bodyPr vert="horz" lIns="91440" tIns="45720" rIns="91440" bIns="45720" rtlCol="0" anchor="ctr"/>
          <a:lstStyle>
            <a:defPPr>
              <a:defRPr lang="en-US"/>
            </a:defPPr>
            <a:lvl1pPr marL="0" algn="r" defTabSz="457200" rtl="0" eaLnBrk="1" latinLnBrk="0" hangingPunct="1">
              <a:defRPr sz="1200" kern="1200" baseline="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FBC5B3E-072E-0545-A82C-9599E1B35489}" type="slidenum">
              <a:rPr lang="en-US" smtClean="0"/>
              <a:pPr/>
              <a:t>36</a:t>
            </a:fld>
            <a:endParaRPr lang="en-US"/>
          </a:p>
        </p:txBody>
      </p:sp>
      <p:sp>
        <p:nvSpPr>
          <p:cNvPr id="6" name="Rounded Rectangle 5">
            <a:extLst>
              <a:ext uri="{FF2B5EF4-FFF2-40B4-BE49-F238E27FC236}">
                <a16:creationId xmlns:a16="http://schemas.microsoft.com/office/drawing/2014/main" id="{A5D7F17C-5B4F-DD43-A851-4D5461BE335E}"/>
              </a:ext>
            </a:extLst>
          </p:cNvPr>
          <p:cNvSpPr/>
          <p:nvPr/>
        </p:nvSpPr>
        <p:spPr>
          <a:xfrm>
            <a:off x="381000" y="4572000"/>
            <a:ext cx="8007256" cy="1208680"/>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a:p>
        </p:txBody>
      </p:sp>
    </p:spTree>
    <p:extLst>
      <p:ext uri="{BB962C8B-B14F-4D97-AF65-F5344CB8AC3E}">
        <p14:creationId xmlns:p14="http://schemas.microsoft.com/office/powerpoint/2010/main" val="3462168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2DF22-9EE1-8040-9AE8-B7028BD65D28}"/>
              </a:ext>
            </a:extLst>
          </p:cNvPr>
          <p:cNvSpPr>
            <a:spLocks noGrp="1"/>
          </p:cNvSpPr>
          <p:nvPr>
            <p:ph type="title"/>
          </p:nvPr>
        </p:nvSpPr>
        <p:spPr/>
        <p:txBody>
          <a:bodyPr/>
          <a:lstStyle/>
          <a:p>
            <a:r>
              <a:rPr lang="en-US" b="1" dirty="0"/>
              <a:t>Variance and Standard Deviation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029B01-EDCA-8F45-B890-DEE33B5A2CAC}"/>
                  </a:ext>
                </a:extLst>
              </p:cNvPr>
              <p:cNvSpPr>
                <a:spLocks noGrp="1"/>
              </p:cNvSpPr>
              <p:nvPr>
                <p:ph idx="1"/>
              </p:nvPr>
            </p:nvSpPr>
            <p:spPr>
              <a:xfrm>
                <a:off x="381000" y="1080182"/>
                <a:ext cx="8763000" cy="5777818"/>
              </a:xfrm>
            </p:spPr>
            <p:txBody>
              <a:bodyPr>
                <a:normAutofit/>
              </a:bodyPr>
              <a:lstStyle/>
              <a:p>
                <a:r>
                  <a:rPr lang="en-US" sz="1800" dirty="0"/>
                  <a:t>Both are measure of dispersion.</a:t>
                </a:r>
              </a:p>
              <a:p>
                <a:r>
                  <a:rPr lang="en-US" sz="1800" b="1" dirty="0"/>
                  <a:t>Variance:</a:t>
                </a:r>
              </a:p>
              <a:p>
                <a:r>
                  <a:rPr lang="en-US" sz="1800" b="1" dirty="0"/>
                  <a:t>Standard Deviation: </a:t>
                </a:r>
                <a:r>
                  <a:rPr lang="en-US" altLang="en-US" sz="1800" i="1" dirty="0"/>
                  <a:t>s (or </a:t>
                </a:r>
                <a:r>
                  <a:rPr lang="el-GR" altLang="en-US" sz="1800" i="1" dirty="0"/>
                  <a:t>σ</a:t>
                </a:r>
                <a:r>
                  <a:rPr lang="en-US" altLang="en-US" sz="1800" i="1" dirty="0"/>
                  <a:t>) </a:t>
                </a:r>
                <a:r>
                  <a:rPr lang="en-US" altLang="en-US" sz="1800" dirty="0"/>
                  <a:t>is the square root of variance </a:t>
                </a:r>
                <a:r>
                  <a:rPr lang="en-US" altLang="en-US" sz="1800" i="1" dirty="0"/>
                  <a:t>s</a:t>
                </a:r>
                <a:r>
                  <a:rPr lang="en-US" altLang="en-US" sz="1800" i="1" baseline="30000" dirty="0"/>
                  <a:t>2 </a:t>
                </a:r>
                <a:r>
                  <a:rPr lang="en-US" altLang="en-US" sz="1800" i="1" dirty="0"/>
                  <a:t>(or</a:t>
                </a:r>
                <a:r>
                  <a:rPr lang="en-US" altLang="en-US" sz="1800" i="1" baseline="30000" dirty="0"/>
                  <a:t> </a:t>
                </a:r>
                <a:r>
                  <a:rPr lang="el-GR" altLang="en-US" sz="1800" i="1" dirty="0"/>
                  <a:t>σ</a:t>
                </a:r>
                <a:r>
                  <a:rPr lang="en-US" altLang="en-US" sz="1800" i="1" baseline="30000" dirty="0"/>
                  <a:t>2</a:t>
                </a:r>
                <a:r>
                  <a:rPr lang="en-US" altLang="en-US" sz="1800" i="1" dirty="0"/>
                  <a:t>)</a:t>
                </a:r>
              </a:p>
              <a:p>
                <a:r>
                  <a:rPr lang="en-US" sz="1800" i="1" dirty="0"/>
                  <a:t>A low </a:t>
                </a:r>
                <a:r>
                  <a:rPr lang="en-US" sz="1800" i="1" dirty="0" err="1"/>
                  <a:t>sd</a:t>
                </a:r>
                <a:r>
                  <a:rPr lang="en-US" sz="1800" i="1" dirty="0"/>
                  <a:t> means observations are close to mean, and a high </a:t>
                </a:r>
                <a:r>
                  <a:rPr lang="en-US" sz="1800" i="1" dirty="0" err="1"/>
                  <a:t>sd</a:t>
                </a:r>
                <a:r>
                  <a:rPr lang="en-US" sz="1800" i="1" dirty="0"/>
                  <a:t> means observations are spread out over a large range of values. </a:t>
                </a:r>
              </a:p>
              <a:p>
                <a14:m>
                  <m:oMath xmlns:m="http://schemas.openxmlformats.org/officeDocument/2006/math">
                    <m:d>
                      <m:dPr>
                        <m:ctrlPr>
                          <a:rPr lang="en-US" sz="1800" i="1">
                            <a:latin typeface="Cambria Math" panose="02040503050406030204" pitchFamily="18" charset="0"/>
                            <a:cs typeface="Courier New" panose="02070309020205020404" pitchFamily="49" charset="0"/>
                          </a:rPr>
                        </m:ctrlPr>
                      </m:dPr>
                      <m:e>
                        <m:r>
                          <a:rPr lang="en-US" sz="1800" i="1">
                            <a:latin typeface="Cambria Math" panose="02040503050406030204" pitchFamily="18" charset="0"/>
                            <a:cs typeface="Courier New" panose="02070309020205020404" pitchFamily="49" charset="0"/>
                          </a:rPr>
                          <m:t>1−</m:t>
                        </m:r>
                        <m:f>
                          <m:fPr>
                            <m:ctrlPr>
                              <a:rPr lang="en-US" sz="1800" i="1">
                                <a:latin typeface="Cambria Math" panose="02040503050406030204" pitchFamily="18" charset="0"/>
                                <a:cs typeface="Courier New" panose="02070309020205020404" pitchFamily="49" charset="0"/>
                              </a:rPr>
                            </m:ctrlPr>
                          </m:fPr>
                          <m:num>
                            <m:r>
                              <a:rPr lang="en-US" sz="1800" i="1">
                                <a:latin typeface="Cambria Math" panose="02040503050406030204" pitchFamily="18" charset="0"/>
                                <a:cs typeface="Courier New" panose="02070309020205020404" pitchFamily="49" charset="0"/>
                              </a:rPr>
                              <m:t>1</m:t>
                            </m:r>
                          </m:num>
                          <m:den>
                            <m:sSup>
                              <m:sSupPr>
                                <m:ctrlPr>
                                  <a:rPr lang="en-US" sz="1800" i="1">
                                    <a:latin typeface="Cambria Math" panose="02040503050406030204" pitchFamily="18" charset="0"/>
                                    <a:cs typeface="Courier New" panose="02070309020205020404" pitchFamily="49" charset="0"/>
                                  </a:rPr>
                                </m:ctrlPr>
                              </m:sSupPr>
                              <m:e>
                                <m:r>
                                  <a:rPr lang="en-US" sz="1800" i="1">
                                    <a:latin typeface="Cambria Math" panose="02040503050406030204" pitchFamily="18" charset="0"/>
                                    <a:cs typeface="Courier New" panose="02070309020205020404" pitchFamily="49" charset="0"/>
                                  </a:rPr>
                                  <m:t>𝑘</m:t>
                                </m:r>
                              </m:e>
                              <m:sup>
                                <m:r>
                                  <a:rPr lang="en-US" sz="1800" i="1">
                                    <a:latin typeface="Cambria Math" panose="02040503050406030204" pitchFamily="18" charset="0"/>
                                    <a:cs typeface="Courier New" panose="02070309020205020404" pitchFamily="49" charset="0"/>
                                  </a:rPr>
                                  <m:t>2</m:t>
                                </m:r>
                              </m:sup>
                            </m:sSup>
                          </m:den>
                        </m:f>
                      </m:e>
                    </m:d>
                    <m:r>
                      <a:rPr lang="en-US" sz="1800" i="1">
                        <a:latin typeface="Cambria Math" panose="02040503050406030204" pitchFamily="18" charset="0"/>
                        <a:ea typeface="Cambria Math" panose="02040503050406030204" pitchFamily="18" charset="0"/>
                        <a:cs typeface="Courier New" panose="02070309020205020404" pitchFamily="49" charset="0"/>
                      </a:rPr>
                      <m:t>×100%</m:t>
                    </m:r>
                  </m:oMath>
                </a14:m>
                <a:r>
                  <a:rPr lang="en-US" sz="1800" dirty="0">
                    <a:latin typeface="Courier New" panose="02070309020205020404" pitchFamily="49" charset="0"/>
                    <a:cs typeface="Courier New" panose="02070309020205020404" pitchFamily="49" charset="0"/>
                  </a:rPr>
                  <a:t> </a:t>
                </a:r>
                <a:r>
                  <a:rPr lang="en-US" sz="1800" dirty="0">
                    <a:cs typeface="Arial" panose="020B0604020202020204" pitchFamily="34" charset="0"/>
                  </a:rPr>
                  <a:t>observations</a:t>
                </a:r>
              </a:p>
              <a:p>
                <a:pPr marL="0" indent="0">
                  <a:buNone/>
                </a:pPr>
                <a:r>
                  <a:rPr lang="en-US" sz="1800" dirty="0">
                    <a:cs typeface="Arial" panose="020B0604020202020204" pitchFamily="34" charset="0"/>
                  </a:rPr>
                  <a:t>are no more than k </a:t>
                </a:r>
                <a:r>
                  <a:rPr lang="en-US" sz="1800" dirty="0" err="1">
                    <a:cs typeface="Arial" panose="020B0604020202020204" pitchFamily="34" charset="0"/>
                  </a:rPr>
                  <a:t>sd</a:t>
                </a:r>
                <a:r>
                  <a:rPr lang="en-US" sz="1800" dirty="0">
                    <a:cs typeface="Arial" panose="020B0604020202020204" pitchFamily="34" charset="0"/>
                  </a:rPr>
                  <a:t> from the </a:t>
                </a:r>
              </a:p>
              <a:p>
                <a:pPr marL="0" indent="0">
                  <a:buNone/>
                </a:pPr>
                <a:r>
                  <a:rPr lang="en-US" sz="1800" dirty="0">
                    <a:cs typeface="Arial" panose="020B0604020202020204" pitchFamily="34" charset="0"/>
                  </a:rPr>
                  <a:t>Mean [Chebyshev’s inequality]</a:t>
                </a:r>
              </a:p>
            </p:txBody>
          </p:sp>
        </mc:Choice>
        <mc:Fallback xmlns="">
          <p:sp>
            <p:nvSpPr>
              <p:cNvPr id="3" name="Content Placeholder 2">
                <a:extLst>
                  <a:ext uri="{FF2B5EF4-FFF2-40B4-BE49-F238E27FC236}">
                    <a16:creationId xmlns:a16="http://schemas.microsoft.com/office/drawing/2014/main" id="{50029B01-EDCA-8F45-B890-DEE33B5A2CAC}"/>
                  </a:ext>
                </a:extLst>
              </p:cNvPr>
              <p:cNvSpPr>
                <a:spLocks noGrp="1" noRot="1" noChangeAspect="1" noMove="1" noResize="1" noEditPoints="1" noAdjustHandles="1" noChangeArrowheads="1" noChangeShapeType="1" noTextEdit="1"/>
              </p:cNvSpPr>
              <p:nvPr>
                <p:ph idx="1"/>
              </p:nvPr>
            </p:nvSpPr>
            <p:spPr>
              <a:xfrm>
                <a:off x="381000" y="1080182"/>
                <a:ext cx="8763000" cy="5777818"/>
              </a:xfrm>
              <a:blipFill>
                <a:blip r:embed="rId2"/>
                <a:stretch>
                  <a:fillRect l="-725" t="-21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5CF0C0A3-ABCF-364B-B6E4-A6040F00F1D2}"/>
              </a:ext>
            </a:extLst>
          </p:cNvPr>
          <p:cNvSpPr>
            <a:spLocks noGrp="1"/>
          </p:cNvSpPr>
          <p:nvPr>
            <p:ph type="sldNum" sz="quarter" idx="12"/>
          </p:nvPr>
        </p:nvSpPr>
        <p:spPr>
          <a:xfrm>
            <a:off x="9472736" y="6453386"/>
            <a:ext cx="1596292" cy="404614"/>
          </a:xfrm>
          <a:prstGeom prst="rect">
            <a:avLst/>
          </a:prstGeom>
        </p:spPr>
        <p:txBody>
          <a:bodyPr vert="horz" lIns="91440" tIns="45720" rIns="91440" bIns="45720" rtlCol="0" anchor="ctr"/>
          <a:lstStyle>
            <a:defPPr>
              <a:defRPr lang="en-US"/>
            </a:defPPr>
            <a:lvl1pPr marL="0" algn="r" defTabSz="457200" rtl="0" eaLnBrk="1" latinLnBrk="0" hangingPunct="1">
              <a:defRPr sz="1200" kern="1200" baseline="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FBC5B3E-072E-0545-A82C-9599E1B35489}" type="slidenum">
              <a:rPr lang="en-US" smtClean="0"/>
              <a:pPr/>
              <a:t>37</a:t>
            </a:fld>
            <a:endParaRPr lang="en-US"/>
          </a:p>
        </p:txBody>
      </p:sp>
      <p:graphicFrame>
        <p:nvGraphicFramePr>
          <p:cNvPr id="6" name="Object 11">
            <a:extLst>
              <a:ext uri="{FF2B5EF4-FFF2-40B4-BE49-F238E27FC236}">
                <a16:creationId xmlns:a16="http://schemas.microsoft.com/office/drawing/2014/main" id="{F16B6DB5-E5C7-8B4F-B7C9-40AB2FECC471}"/>
              </a:ext>
            </a:extLst>
          </p:cNvPr>
          <p:cNvGraphicFramePr>
            <a:graphicFrameLocks noChangeAspect="1"/>
          </p:cNvGraphicFramePr>
          <p:nvPr>
            <p:extLst>
              <p:ext uri="{D42A27DB-BD31-4B8C-83A1-F6EECF244321}">
                <p14:modId xmlns:p14="http://schemas.microsoft.com/office/powerpoint/2010/main" val="242312815"/>
              </p:ext>
            </p:extLst>
          </p:nvPr>
        </p:nvGraphicFramePr>
        <p:xfrm>
          <a:off x="1992263" y="1412752"/>
          <a:ext cx="2747963" cy="495300"/>
        </p:xfrm>
        <a:graphic>
          <a:graphicData uri="http://schemas.openxmlformats.org/presentationml/2006/ole">
            <mc:AlternateContent xmlns:mc="http://schemas.openxmlformats.org/markup-compatibility/2006">
              <mc:Choice xmlns:v="urn:schemas-microsoft-com:vml" Requires="v">
                <p:oleObj name="Equation" r:id="rId3" imgW="51498500" imgH="9944100" progId="Equation.3">
                  <p:embed/>
                </p:oleObj>
              </mc:Choice>
              <mc:Fallback>
                <p:oleObj name="Equation" r:id="rId3" imgW="51498500" imgH="9944100" progId="Equation.3">
                  <p:embed/>
                  <p:pic>
                    <p:nvPicPr>
                      <p:cNvPr id="6" name="Object 11">
                        <a:extLst>
                          <a:ext uri="{FF2B5EF4-FFF2-40B4-BE49-F238E27FC236}">
                            <a16:creationId xmlns:a16="http://schemas.microsoft.com/office/drawing/2014/main" id="{F16B6DB5-E5C7-8B4F-B7C9-40AB2FECC4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2263" y="1412752"/>
                        <a:ext cx="2747963"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0" name="Graphic 9">
            <a:extLst>
              <a:ext uri="{FF2B5EF4-FFF2-40B4-BE49-F238E27FC236}">
                <a16:creationId xmlns:a16="http://schemas.microsoft.com/office/drawing/2014/main" id="{44813C82-20E4-F54C-9212-D05614CC5B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61806" y="3240599"/>
            <a:ext cx="4245373" cy="2622698"/>
          </a:xfrm>
          <a:prstGeom prst="rect">
            <a:avLst/>
          </a:prstGeom>
        </p:spPr>
      </p:pic>
    </p:spTree>
    <p:extLst>
      <p:ext uri="{BB962C8B-B14F-4D97-AF65-F5344CB8AC3E}">
        <p14:creationId xmlns:p14="http://schemas.microsoft.com/office/powerpoint/2010/main" val="26540754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CA612-ED15-1B49-9C09-B326BFED2F74}"/>
              </a:ext>
            </a:extLst>
          </p:cNvPr>
          <p:cNvSpPr>
            <a:spLocks noGrp="1"/>
          </p:cNvSpPr>
          <p:nvPr>
            <p:ph type="title"/>
          </p:nvPr>
        </p:nvSpPr>
        <p:spPr>
          <a:xfrm>
            <a:off x="354492" y="392731"/>
            <a:ext cx="8280400" cy="533400"/>
          </a:xfrm>
        </p:spPr>
        <p:txBody>
          <a:bodyPr/>
          <a:lstStyle/>
          <a:p>
            <a:r>
              <a:rPr lang="en-US" b="1" dirty="0"/>
              <a:t>Graphic Displays of Basic Statistical Descriptions of Data</a:t>
            </a:r>
          </a:p>
        </p:txBody>
      </p:sp>
      <p:sp>
        <p:nvSpPr>
          <p:cNvPr id="3" name="Content Placeholder 2">
            <a:extLst>
              <a:ext uri="{FF2B5EF4-FFF2-40B4-BE49-F238E27FC236}">
                <a16:creationId xmlns:a16="http://schemas.microsoft.com/office/drawing/2014/main" id="{2ADE24A1-B496-AA45-A4D0-E6B964DB56F9}"/>
              </a:ext>
            </a:extLst>
          </p:cNvPr>
          <p:cNvSpPr>
            <a:spLocks noGrp="1"/>
          </p:cNvSpPr>
          <p:nvPr>
            <p:ph idx="1"/>
          </p:nvPr>
        </p:nvSpPr>
        <p:spPr>
          <a:xfrm>
            <a:off x="295680" y="1179964"/>
            <a:ext cx="8848319" cy="5678035"/>
          </a:xfrm>
        </p:spPr>
        <p:txBody>
          <a:bodyPr>
            <a:normAutofit/>
          </a:bodyPr>
          <a:lstStyle/>
          <a:p>
            <a:pPr>
              <a:lnSpc>
                <a:spcPct val="140000"/>
              </a:lnSpc>
              <a:buSzPct val="80000"/>
            </a:pPr>
            <a:r>
              <a:rPr lang="en-US" altLang="en-US" sz="1950" b="1" dirty="0"/>
              <a:t>Boxplot</a:t>
            </a:r>
            <a:r>
              <a:rPr lang="en-US" altLang="en-US" sz="1950" dirty="0"/>
              <a:t>: graphic display of five-number summary</a:t>
            </a:r>
          </a:p>
          <a:p>
            <a:pPr>
              <a:lnSpc>
                <a:spcPct val="140000"/>
              </a:lnSpc>
              <a:buSzPct val="80000"/>
            </a:pPr>
            <a:r>
              <a:rPr lang="en-US" altLang="en-US" sz="1950" b="1" dirty="0"/>
              <a:t>Histogram</a:t>
            </a:r>
            <a:r>
              <a:rPr lang="en-US" altLang="en-US" sz="1950" dirty="0"/>
              <a:t>: x-axis are values, y-axis represent frequencies </a:t>
            </a:r>
          </a:p>
          <a:p>
            <a:pPr>
              <a:lnSpc>
                <a:spcPct val="140000"/>
              </a:lnSpc>
              <a:buSzPct val="80000"/>
            </a:pPr>
            <a:r>
              <a:rPr lang="en-US" altLang="en-US" sz="1950" b="1" dirty="0"/>
              <a:t>Quantile plot</a:t>
            </a:r>
            <a:r>
              <a:rPr lang="en-US" altLang="en-US" sz="1950" dirty="0"/>
              <a:t>:  each value </a:t>
            </a:r>
            <a:r>
              <a:rPr lang="en-US" altLang="en-US" sz="1950" i="1" dirty="0"/>
              <a:t>x</a:t>
            </a:r>
            <a:r>
              <a:rPr lang="en-US" altLang="en-US" sz="1950" i="1" baseline="-25000" dirty="0"/>
              <a:t>i</a:t>
            </a:r>
            <a:r>
              <a:rPr lang="en-US" altLang="en-US" sz="1950" baseline="-25000" dirty="0"/>
              <a:t>  </a:t>
            </a:r>
            <a:r>
              <a:rPr lang="en-US" altLang="en-US" sz="1950" dirty="0"/>
              <a:t>is paired with </a:t>
            </a:r>
            <a:r>
              <a:rPr lang="en-US" altLang="en-US" sz="1950" i="1" dirty="0"/>
              <a:t>f</a:t>
            </a:r>
            <a:r>
              <a:rPr lang="en-US" altLang="en-US" sz="1950" i="1" baseline="-25000" dirty="0"/>
              <a:t>i </a:t>
            </a:r>
            <a:r>
              <a:rPr lang="en-US" altLang="en-US" sz="1950" dirty="0"/>
              <a:t> indicating that approximately 100 </a:t>
            </a:r>
            <a:r>
              <a:rPr lang="en-US" altLang="en-US" sz="1950" i="1" dirty="0"/>
              <a:t>f</a:t>
            </a:r>
            <a:r>
              <a:rPr lang="en-US" altLang="en-US" sz="1950" i="1" baseline="-25000" dirty="0"/>
              <a:t>i </a:t>
            </a:r>
            <a:r>
              <a:rPr lang="en-US" altLang="en-US" sz="1950" dirty="0"/>
              <a:t>% of data  are </a:t>
            </a:r>
            <a:r>
              <a:rPr lang="en-US" altLang="en-US" sz="1950" dirty="0">
                <a:sym typeface="Symbol" pitchFamily="2" charset="2"/>
              </a:rPr>
              <a:t></a:t>
            </a:r>
            <a:r>
              <a:rPr lang="en-US" altLang="en-US" sz="1950" dirty="0"/>
              <a:t> </a:t>
            </a:r>
            <a:r>
              <a:rPr lang="en-US" altLang="en-US" sz="1950" i="1" dirty="0"/>
              <a:t>x</a:t>
            </a:r>
            <a:r>
              <a:rPr lang="en-US" altLang="en-US" sz="1950" i="1" baseline="-25000" dirty="0"/>
              <a:t>i</a:t>
            </a:r>
            <a:r>
              <a:rPr lang="en-US" altLang="en-US" sz="1950" baseline="-25000" dirty="0"/>
              <a:t> </a:t>
            </a:r>
            <a:endParaRPr lang="en-US" altLang="en-US" sz="1950" dirty="0"/>
          </a:p>
          <a:p>
            <a:pPr>
              <a:lnSpc>
                <a:spcPct val="140000"/>
              </a:lnSpc>
              <a:buSzPct val="80000"/>
            </a:pPr>
            <a:r>
              <a:rPr lang="en-US" altLang="en-US" sz="1950" b="1" dirty="0"/>
              <a:t>Quantile-quantile (q-q) plot:</a:t>
            </a:r>
            <a:r>
              <a:rPr lang="en-US" altLang="en-US" sz="1950" dirty="0"/>
              <a:t> graphs the quantiles of one univariant distribution against the corresponding quantiles of another</a:t>
            </a:r>
          </a:p>
          <a:p>
            <a:pPr>
              <a:lnSpc>
                <a:spcPct val="140000"/>
              </a:lnSpc>
              <a:buSzPct val="80000"/>
            </a:pPr>
            <a:r>
              <a:rPr lang="en-US" altLang="en-US" sz="1950" b="1" dirty="0"/>
              <a:t>Scatter plot</a:t>
            </a:r>
            <a:r>
              <a:rPr lang="en-US" altLang="en-US" sz="1950" dirty="0"/>
              <a:t>: each pair of values is a pair of coordinates and plotted as points in the plane</a:t>
            </a:r>
          </a:p>
          <a:p>
            <a:endParaRPr lang="en-US" dirty="0"/>
          </a:p>
        </p:txBody>
      </p:sp>
      <p:sp>
        <p:nvSpPr>
          <p:cNvPr id="5" name="Slide Number Placeholder 4">
            <a:extLst>
              <a:ext uri="{FF2B5EF4-FFF2-40B4-BE49-F238E27FC236}">
                <a16:creationId xmlns:a16="http://schemas.microsoft.com/office/drawing/2014/main" id="{54409BC0-8F12-BE47-BA34-F151720E65F2}"/>
              </a:ext>
            </a:extLst>
          </p:cNvPr>
          <p:cNvSpPr>
            <a:spLocks noGrp="1"/>
          </p:cNvSpPr>
          <p:nvPr>
            <p:ph type="sldNum" sz="quarter" idx="12"/>
          </p:nvPr>
        </p:nvSpPr>
        <p:spPr>
          <a:xfrm>
            <a:off x="9472736" y="6453386"/>
            <a:ext cx="1596292" cy="404614"/>
          </a:xfrm>
          <a:prstGeom prst="rect">
            <a:avLst/>
          </a:prstGeom>
        </p:spPr>
        <p:txBody>
          <a:bodyPr vert="horz" lIns="91440" tIns="45720" rIns="91440" bIns="45720" rtlCol="0" anchor="ctr"/>
          <a:lstStyle>
            <a:defPPr>
              <a:defRPr lang="en-US"/>
            </a:defPPr>
            <a:lvl1pPr marL="0" algn="r" defTabSz="457200" rtl="0" eaLnBrk="1" latinLnBrk="0" hangingPunct="1">
              <a:defRPr sz="1200" kern="1200" baseline="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FBC5B3E-072E-0545-A82C-9599E1B35489}" type="slidenum">
              <a:rPr lang="en-US" smtClean="0"/>
              <a:pPr/>
              <a:t>38</a:t>
            </a:fld>
            <a:endParaRPr lang="en-US"/>
          </a:p>
        </p:txBody>
      </p:sp>
    </p:spTree>
    <p:extLst>
      <p:ext uri="{BB962C8B-B14F-4D97-AF65-F5344CB8AC3E}">
        <p14:creationId xmlns:p14="http://schemas.microsoft.com/office/powerpoint/2010/main" val="4950713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A0F72-3795-FC49-90BF-A42E96169198}"/>
              </a:ext>
            </a:extLst>
          </p:cNvPr>
          <p:cNvSpPr>
            <a:spLocks noGrp="1"/>
          </p:cNvSpPr>
          <p:nvPr>
            <p:ph type="title"/>
          </p:nvPr>
        </p:nvSpPr>
        <p:spPr/>
        <p:txBody>
          <a:bodyPr/>
          <a:lstStyle/>
          <a:p>
            <a:r>
              <a:rPr lang="en-US" b="1" dirty="0"/>
              <a:t>Quantile plot</a:t>
            </a:r>
          </a:p>
        </p:txBody>
      </p:sp>
      <p:sp>
        <p:nvSpPr>
          <p:cNvPr id="3" name="Content Placeholder 2">
            <a:extLst>
              <a:ext uri="{FF2B5EF4-FFF2-40B4-BE49-F238E27FC236}">
                <a16:creationId xmlns:a16="http://schemas.microsoft.com/office/drawing/2014/main" id="{93425CC4-13DD-474A-9A49-2642845923F6}"/>
              </a:ext>
            </a:extLst>
          </p:cNvPr>
          <p:cNvSpPr>
            <a:spLocks noGrp="1"/>
          </p:cNvSpPr>
          <p:nvPr>
            <p:ph idx="1"/>
          </p:nvPr>
        </p:nvSpPr>
        <p:spPr>
          <a:xfrm>
            <a:off x="381000" y="1096414"/>
            <a:ext cx="8115300" cy="2686050"/>
          </a:xfrm>
        </p:spPr>
        <p:txBody>
          <a:bodyPr/>
          <a:lstStyle/>
          <a:p>
            <a:pPr>
              <a:lnSpc>
                <a:spcPct val="90000"/>
              </a:lnSpc>
            </a:pPr>
            <a:r>
              <a:rPr lang="en-US" altLang="en-US" sz="2400" dirty="0"/>
              <a:t>Displays all of the data (allowing the user to assess both the overall behavior and unusual occurrences)</a:t>
            </a:r>
          </a:p>
          <a:p>
            <a:pPr>
              <a:lnSpc>
                <a:spcPct val="90000"/>
              </a:lnSpc>
            </a:pPr>
            <a:r>
              <a:rPr lang="en-US" altLang="en-US" sz="2400" dirty="0"/>
              <a:t>Plots </a:t>
            </a:r>
            <a:r>
              <a:rPr lang="en-US" altLang="en-US" sz="2400" b="1" dirty="0"/>
              <a:t>quantile</a:t>
            </a:r>
            <a:r>
              <a:rPr lang="en-US" altLang="en-US" sz="2400" dirty="0"/>
              <a:t> information</a:t>
            </a:r>
          </a:p>
          <a:p>
            <a:pPr lvl="1">
              <a:lnSpc>
                <a:spcPct val="90000"/>
              </a:lnSpc>
            </a:pPr>
            <a:r>
              <a:rPr lang="en-US" altLang="en-US" dirty="0"/>
              <a:t>For a data x</a:t>
            </a:r>
            <a:r>
              <a:rPr lang="en-US" altLang="en-US" baseline="-25000" dirty="0"/>
              <a:t>i</a:t>
            </a:r>
            <a:r>
              <a:rPr lang="en-US" altLang="en-US" dirty="0"/>
              <a:t> sorted in increasing order, f</a:t>
            </a:r>
            <a:r>
              <a:rPr lang="en-US" altLang="en-US" baseline="-25000" dirty="0"/>
              <a:t>i</a:t>
            </a:r>
            <a:r>
              <a:rPr lang="en-US" altLang="en-US" dirty="0"/>
              <a:t> indicates that approximately 100 f</a:t>
            </a:r>
            <a:r>
              <a:rPr lang="en-US" altLang="en-US" baseline="-25000" dirty="0"/>
              <a:t>i</a:t>
            </a:r>
            <a:r>
              <a:rPr lang="en-US" altLang="en-US" dirty="0"/>
              <a:t>% of the data are below or equal to the value x</a:t>
            </a:r>
            <a:r>
              <a:rPr lang="en-US" altLang="en-US" baseline="-25000" dirty="0"/>
              <a:t>i</a:t>
            </a:r>
          </a:p>
          <a:p>
            <a:endParaRPr lang="en-US" dirty="0"/>
          </a:p>
        </p:txBody>
      </p:sp>
      <p:sp>
        <p:nvSpPr>
          <p:cNvPr id="5" name="Slide Number Placeholder 4">
            <a:extLst>
              <a:ext uri="{FF2B5EF4-FFF2-40B4-BE49-F238E27FC236}">
                <a16:creationId xmlns:a16="http://schemas.microsoft.com/office/drawing/2014/main" id="{795DCDE5-7C85-DE4F-BA93-6078F6A0D7BD}"/>
              </a:ext>
            </a:extLst>
          </p:cNvPr>
          <p:cNvSpPr>
            <a:spLocks noGrp="1"/>
          </p:cNvSpPr>
          <p:nvPr>
            <p:ph type="sldNum" sz="quarter" idx="12"/>
          </p:nvPr>
        </p:nvSpPr>
        <p:spPr>
          <a:xfrm>
            <a:off x="9472736" y="6453386"/>
            <a:ext cx="1596292" cy="404614"/>
          </a:xfrm>
          <a:prstGeom prst="rect">
            <a:avLst/>
          </a:prstGeom>
        </p:spPr>
        <p:txBody>
          <a:bodyPr vert="horz" lIns="91440" tIns="45720" rIns="91440" bIns="45720" rtlCol="0" anchor="ctr"/>
          <a:lstStyle>
            <a:defPPr>
              <a:defRPr lang="en-US"/>
            </a:defPPr>
            <a:lvl1pPr marL="0" algn="r" defTabSz="457200" rtl="0" eaLnBrk="1" latinLnBrk="0" hangingPunct="1">
              <a:defRPr sz="1200" kern="1200" baseline="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FBC5B3E-072E-0545-A82C-9599E1B35489}" type="slidenum">
              <a:rPr lang="en-US" smtClean="0"/>
              <a:pPr/>
              <a:t>39</a:t>
            </a:fld>
            <a:endParaRPr lang="en-US"/>
          </a:p>
        </p:txBody>
      </p:sp>
      <p:pic>
        <p:nvPicPr>
          <p:cNvPr id="9" name="Picture 2" descr="f02-04-9780123814791.jpg">
            <a:extLst>
              <a:ext uri="{FF2B5EF4-FFF2-40B4-BE49-F238E27FC236}">
                <a16:creationId xmlns:a16="http://schemas.microsoft.com/office/drawing/2014/main" id="{C71EC79E-A3FC-354B-8EA6-A862D165D04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42956" y="3782464"/>
            <a:ext cx="4591387" cy="2242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9115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8" name="Rectangle 8"/>
          <p:cNvSpPr>
            <a:spLocks noGrp="1" noChangeArrowheads="1"/>
          </p:cNvSpPr>
          <p:nvPr>
            <p:ph type="title"/>
          </p:nvPr>
        </p:nvSpPr>
        <p:spPr/>
        <p:txBody>
          <a:bodyPr/>
          <a:lstStyle/>
          <a:p>
            <a:r>
              <a:rPr lang="en-US" dirty="0"/>
              <a:t>What is Data?</a:t>
            </a:r>
          </a:p>
        </p:txBody>
      </p:sp>
      <p:sp>
        <p:nvSpPr>
          <p:cNvPr id="4099" name="Rectangle 9"/>
          <p:cNvSpPr>
            <a:spLocks noGrp="1" noChangeArrowheads="1"/>
          </p:cNvSpPr>
          <p:nvPr>
            <p:ph type="body" sz="half" idx="1"/>
          </p:nvPr>
        </p:nvSpPr>
        <p:spPr>
          <a:xfrm>
            <a:off x="304800" y="1143000"/>
            <a:ext cx="4267200" cy="5181600"/>
          </a:xfrm>
        </p:spPr>
        <p:txBody>
          <a:bodyPr>
            <a:normAutofit lnSpcReduction="10000"/>
          </a:bodyPr>
          <a:lstStyle/>
          <a:p>
            <a:r>
              <a:rPr lang="en-US" sz="2400" dirty="0"/>
              <a:t>Collection of </a:t>
            </a:r>
            <a:r>
              <a:rPr lang="en-US" sz="2400" b="1" i="1" dirty="0">
                <a:solidFill>
                  <a:srgbClr val="CC6600"/>
                </a:solidFill>
              </a:rPr>
              <a:t>data objects </a:t>
            </a:r>
            <a:r>
              <a:rPr lang="en-US" sz="2400" dirty="0"/>
              <a:t>and their </a:t>
            </a:r>
            <a:r>
              <a:rPr lang="en-US" sz="2400" b="1" i="1" dirty="0">
                <a:solidFill>
                  <a:srgbClr val="CC6600"/>
                </a:solidFill>
              </a:rPr>
              <a:t>attributes</a:t>
            </a:r>
          </a:p>
          <a:p>
            <a:pPr lvl="4"/>
            <a:endParaRPr lang="en-US" sz="600" dirty="0"/>
          </a:p>
          <a:p>
            <a:r>
              <a:rPr lang="en-US" sz="2400" dirty="0"/>
              <a:t>An </a:t>
            </a:r>
            <a:r>
              <a:rPr lang="en-US" sz="2400" b="1" i="1" dirty="0">
                <a:solidFill>
                  <a:srgbClr val="CC6600"/>
                </a:solidFill>
              </a:rPr>
              <a:t>attribute</a:t>
            </a:r>
            <a:r>
              <a:rPr lang="en-US" sz="2400" dirty="0"/>
              <a:t> is a property or characteristic of an object</a:t>
            </a:r>
          </a:p>
          <a:p>
            <a:pPr lvl="1"/>
            <a:r>
              <a:rPr lang="en-US" sz="2000" dirty="0"/>
              <a:t>Examples: eye color of a person, temperature, etc.</a:t>
            </a:r>
          </a:p>
          <a:p>
            <a:pPr lvl="1"/>
            <a:r>
              <a:rPr lang="en-US" sz="2000" dirty="0"/>
              <a:t>Attribute is also known as variable, field, characteristic, dimension, or feature</a:t>
            </a:r>
          </a:p>
          <a:p>
            <a:r>
              <a:rPr lang="en-US" sz="2400" dirty="0"/>
              <a:t>A collection of attributes describe an </a:t>
            </a:r>
            <a:r>
              <a:rPr lang="en-US" sz="2400" b="1" i="1" dirty="0">
                <a:solidFill>
                  <a:srgbClr val="CC6600"/>
                </a:solidFill>
              </a:rPr>
              <a:t>object</a:t>
            </a:r>
          </a:p>
          <a:p>
            <a:pPr lvl="1"/>
            <a:r>
              <a:rPr lang="en-US" sz="2000" dirty="0"/>
              <a:t>Object is also known as record, point, case, sample, entity, or instance</a:t>
            </a:r>
          </a:p>
          <a:p>
            <a:pPr lvl="4"/>
            <a:endParaRPr lang="en-US" dirty="0"/>
          </a:p>
        </p:txBody>
      </p:sp>
      <p:grpSp>
        <p:nvGrpSpPr>
          <p:cNvPr id="4100" name="Group 16"/>
          <p:cNvGrpSpPr>
            <a:grpSpLocks/>
          </p:cNvGrpSpPr>
          <p:nvPr/>
        </p:nvGrpSpPr>
        <p:grpSpPr bwMode="auto">
          <a:xfrm>
            <a:off x="5630863" y="1601788"/>
            <a:ext cx="3513137" cy="5027612"/>
            <a:chOff x="3403" y="1104"/>
            <a:chExt cx="2213" cy="2640"/>
          </a:xfrm>
        </p:grpSpPr>
        <p:graphicFrame>
          <p:nvGraphicFramePr>
            <p:cNvPr id="4107" name="Object 10"/>
            <p:cNvGraphicFramePr>
              <a:graphicFrameLocks noChangeAspect="1"/>
            </p:cNvGraphicFramePr>
            <p:nvPr/>
          </p:nvGraphicFramePr>
          <p:xfrm>
            <a:off x="3403" y="1378"/>
            <a:ext cx="2213" cy="2366"/>
          </p:xfrm>
          <a:graphic>
            <a:graphicData uri="http://schemas.openxmlformats.org/presentationml/2006/ole">
              <mc:AlternateContent xmlns:mc="http://schemas.openxmlformats.org/markup-compatibility/2006">
                <mc:Choice xmlns:v="urn:schemas-microsoft-com:vml" Requires="v">
                  <p:oleObj name="Document" r:id="rId3" imgW="5405628" imgH="5779008" progId="Word.Document.8">
                    <p:embed/>
                  </p:oleObj>
                </mc:Choice>
                <mc:Fallback>
                  <p:oleObj name="Document" r:id="rId3" imgW="5405628" imgH="5779008" progId="Word.Document.8">
                    <p:embed/>
                    <p:pic>
                      <p:nvPicPr>
                        <p:cNvPr id="4107"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3" y="1378"/>
                          <a:ext cx="2213" cy="2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8" name="AutoShape 12"/>
            <p:cNvSpPr>
              <a:spLocks/>
            </p:cNvSpPr>
            <p:nvPr/>
          </p:nvSpPr>
          <p:spPr bwMode="auto">
            <a:xfrm rot="5400000">
              <a:off x="4340" y="240"/>
              <a:ext cx="240" cy="1968"/>
            </a:xfrm>
            <a:prstGeom prst="leftBrace">
              <a:avLst>
                <a:gd name="adj1" fmla="val 68333"/>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101" name="Text Box 14"/>
          <p:cNvSpPr txBox="1">
            <a:spLocks noChangeArrowheads="1"/>
          </p:cNvSpPr>
          <p:nvPr/>
        </p:nvSpPr>
        <p:spPr bwMode="auto">
          <a:xfrm>
            <a:off x="6477000" y="1069975"/>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000">
                <a:solidFill>
                  <a:srgbClr val="FF0000"/>
                </a:solidFill>
              </a:rPr>
              <a:t>Attributes</a:t>
            </a:r>
          </a:p>
        </p:txBody>
      </p:sp>
      <p:sp>
        <p:nvSpPr>
          <p:cNvPr id="4102" name="AutoShape 15"/>
          <p:cNvSpPr>
            <a:spLocks/>
          </p:cNvSpPr>
          <p:nvPr/>
        </p:nvSpPr>
        <p:spPr bwMode="auto">
          <a:xfrm>
            <a:off x="5257800" y="2517775"/>
            <a:ext cx="381000" cy="3808413"/>
          </a:xfrm>
          <a:prstGeom prst="leftBrace">
            <a:avLst>
              <a:gd name="adj1" fmla="val 83299"/>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3" name="Text Box 17"/>
          <p:cNvSpPr txBox="1">
            <a:spLocks noChangeArrowheads="1"/>
          </p:cNvSpPr>
          <p:nvPr/>
        </p:nvSpPr>
        <p:spPr bwMode="auto">
          <a:xfrm rot="16200000">
            <a:off x="4335463" y="3889375"/>
            <a:ext cx="1143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000">
                <a:solidFill>
                  <a:srgbClr val="FF0000"/>
                </a:solidFill>
              </a:rPr>
              <a:t>Objects</a:t>
            </a:r>
          </a:p>
        </p:txBody>
      </p:sp>
      <p:grpSp>
        <p:nvGrpSpPr>
          <p:cNvPr id="4104" name="Group 19"/>
          <p:cNvGrpSpPr>
            <a:grpSpLocks/>
          </p:cNvGrpSpPr>
          <p:nvPr/>
        </p:nvGrpSpPr>
        <p:grpSpPr bwMode="auto">
          <a:xfrm>
            <a:off x="304800" y="838200"/>
            <a:ext cx="8534400" cy="152400"/>
            <a:chOff x="264" y="788"/>
            <a:chExt cx="5232" cy="124"/>
          </a:xfrm>
        </p:grpSpPr>
        <p:sp>
          <p:nvSpPr>
            <p:cNvPr id="4105" name="Rectangle 20"/>
            <p:cNvSpPr>
              <a:spLocks noChangeArrowheads="1"/>
            </p:cNvSpPr>
            <p:nvPr/>
          </p:nvSpPr>
          <p:spPr bwMode="auto">
            <a:xfrm>
              <a:off x="264" y="788"/>
              <a:ext cx="5232" cy="61"/>
            </a:xfrm>
            <a:prstGeom prst="rect">
              <a:avLst/>
            </a:prstGeom>
            <a:gradFill rotWithShape="0">
              <a:gsLst>
                <a:gs pos="0">
                  <a:srgbClr val="0E9BBA"/>
                </a:gs>
                <a:gs pos="50000">
                  <a:srgbClr val="12C2E9"/>
                </a:gs>
                <a:gs pos="100000">
                  <a:srgbClr val="0E9BBA"/>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4106" name="Rectangle 21"/>
            <p:cNvSpPr>
              <a:spLocks noChangeArrowheads="1"/>
            </p:cNvSpPr>
            <p:nvPr/>
          </p:nvSpPr>
          <p:spPr bwMode="auto">
            <a:xfrm>
              <a:off x="264" y="881"/>
              <a:ext cx="5232" cy="31"/>
            </a:xfrm>
            <a:prstGeom prst="rect">
              <a:avLst/>
            </a:prstGeom>
            <a:gradFill rotWithShape="0">
              <a:gsLst>
                <a:gs pos="0">
                  <a:srgbClr val="B200B2"/>
                </a:gs>
                <a:gs pos="50000">
                  <a:srgbClr val="FF00FF"/>
                </a:gs>
                <a:gs pos="100000">
                  <a:srgbClr val="B200B2"/>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14356-A432-B248-97D0-E8E21C52367B}"/>
              </a:ext>
            </a:extLst>
          </p:cNvPr>
          <p:cNvSpPr>
            <a:spLocks noGrp="1"/>
          </p:cNvSpPr>
          <p:nvPr>
            <p:ph type="title"/>
          </p:nvPr>
        </p:nvSpPr>
        <p:spPr/>
        <p:txBody>
          <a:bodyPr/>
          <a:lstStyle/>
          <a:p>
            <a:r>
              <a:rPr lang="en-US" b="1" dirty="0">
                <a:solidFill>
                  <a:srgbClr val="195A0E"/>
                </a:solidFill>
              </a:rPr>
              <a:t>Quantile-Quantile Plot</a:t>
            </a:r>
          </a:p>
        </p:txBody>
      </p:sp>
      <p:sp>
        <p:nvSpPr>
          <p:cNvPr id="3" name="Content Placeholder 2">
            <a:extLst>
              <a:ext uri="{FF2B5EF4-FFF2-40B4-BE49-F238E27FC236}">
                <a16:creationId xmlns:a16="http://schemas.microsoft.com/office/drawing/2014/main" id="{C769323A-725E-5D4E-BA52-84ECAECA38CA}"/>
              </a:ext>
            </a:extLst>
          </p:cNvPr>
          <p:cNvSpPr>
            <a:spLocks noGrp="1"/>
          </p:cNvSpPr>
          <p:nvPr>
            <p:ph idx="1"/>
          </p:nvPr>
        </p:nvSpPr>
        <p:spPr>
          <a:xfrm>
            <a:off x="463550" y="1211212"/>
            <a:ext cx="8115300" cy="2686050"/>
          </a:xfrm>
        </p:spPr>
        <p:txBody>
          <a:bodyPr/>
          <a:lstStyle/>
          <a:p>
            <a:pPr>
              <a:lnSpc>
                <a:spcPct val="90000"/>
              </a:lnSpc>
            </a:pPr>
            <a:r>
              <a:rPr lang="en-US" altLang="en-US" sz="2400" dirty="0"/>
              <a:t>Graphs the quantiles of one univariate distribution against the corresponding quantiles of another</a:t>
            </a:r>
          </a:p>
          <a:p>
            <a:pPr>
              <a:lnSpc>
                <a:spcPct val="90000"/>
              </a:lnSpc>
            </a:pPr>
            <a:r>
              <a:rPr lang="en-US" altLang="en-US" sz="2400" dirty="0"/>
              <a:t>View: Is there is a shift in going from one distribution to another?</a:t>
            </a:r>
          </a:p>
          <a:p>
            <a:pPr>
              <a:lnSpc>
                <a:spcPct val="90000"/>
              </a:lnSpc>
            </a:pPr>
            <a:r>
              <a:rPr lang="en-US" altLang="en-US" sz="2400" dirty="0"/>
              <a:t>Example shows unit price of items sold at Branch 1 vs. Branch 2 for each quantile.  Unit prices of items sold at Branch 1 tend to be lower than those at Branch 2.</a:t>
            </a:r>
          </a:p>
          <a:p>
            <a:endParaRPr lang="en-US" dirty="0"/>
          </a:p>
        </p:txBody>
      </p:sp>
      <p:sp>
        <p:nvSpPr>
          <p:cNvPr id="5" name="Slide Number Placeholder 4">
            <a:extLst>
              <a:ext uri="{FF2B5EF4-FFF2-40B4-BE49-F238E27FC236}">
                <a16:creationId xmlns:a16="http://schemas.microsoft.com/office/drawing/2014/main" id="{36FFD67A-B43C-7643-968C-1485EB5D2DD7}"/>
              </a:ext>
            </a:extLst>
          </p:cNvPr>
          <p:cNvSpPr>
            <a:spLocks noGrp="1"/>
          </p:cNvSpPr>
          <p:nvPr>
            <p:ph type="sldNum" sz="quarter" idx="12"/>
          </p:nvPr>
        </p:nvSpPr>
        <p:spPr>
          <a:xfrm>
            <a:off x="9472736" y="6453386"/>
            <a:ext cx="1596292" cy="404614"/>
          </a:xfrm>
          <a:prstGeom prst="rect">
            <a:avLst/>
          </a:prstGeom>
        </p:spPr>
        <p:txBody>
          <a:bodyPr vert="horz" lIns="91440" tIns="45720" rIns="91440" bIns="45720" rtlCol="0" anchor="ctr"/>
          <a:lstStyle>
            <a:defPPr>
              <a:defRPr lang="en-US"/>
            </a:defPPr>
            <a:lvl1pPr marL="0" algn="r" defTabSz="457200" rtl="0" eaLnBrk="1" latinLnBrk="0" hangingPunct="1">
              <a:defRPr sz="1200" kern="1200" baseline="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FBC5B3E-072E-0545-A82C-9599E1B35489}" type="slidenum">
              <a:rPr lang="en-US" smtClean="0"/>
              <a:pPr/>
              <a:t>40</a:t>
            </a:fld>
            <a:endParaRPr lang="en-US"/>
          </a:p>
        </p:txBody>
      </p:sp>
      <p:pic>
        <p:nvPicPr>
          <p:cNvPr id="6" name="Picture 2" descr="f02-05-9780123814791.jpg">
            <a:extLst>
              <a:ext uri="{FF2B5EF4-FFF2-40B4-BE49-F238E27FC236}">
                <a16:creationId xmlns:a16="http://schemas.microsoft.com/office/drawing/2014/main" id="{C593D9C6-6301-134D-95D1-8A9AAA985B3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73635" y="3914847"/>
            <a:ext cx="4077890" cy="2165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43655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0CD98-F6E1-324D-A8AE-206BCC614543}"/>
              </a:ext>
            </a:extLst>
          </p:cNvPr>
          <p:cNvSpPr>
            <a:spLocks noGrp="1"/>
          </p:cNvSpPr>
          <p:nvPr>
            <p:ph type="title"/>
          </p:nvPr>
        </p:nvSpPr>
        <p:spPr/>
        <p:txBody>
          <a:bodyPr/>
          <a:lstStyle/>
          <a:p>
            <a:r>
              <a:rPr lang="en-US" b="1" dirty="0"/>
              <a:t>Histograms</a:t>
            </a:r>
          </a:p>
        </p:txBody>
      </p:sp>
      <p:sp>
        <p:nvSpPr>
          <p:cNvPr id="3" name="Content Placeholder 2">
            <a:extLst>
              <a:ext uri="{FF2B5EF4-FFF2-40B4-BE49-F238E27FC236}">
                <a16:creationId xmlns:a16="http://schemas.microsoft.com/office/drawing/2014/main" id="{2E8E24F9-46D0-6943-B69C-39107D513D79}"/>
              </a:ext>
            </a:extLst>
          </p:cNvPr>
          <p:cNvSpPr>
            <a:spLocks noGrp="1"/>
          </p:cNvSpPr>
          <p:nvPr>
            <p:ph idx="1"/>
          </p:nvPr>
        </p:nvSpPr>
        <p:spPr>
          <a:xfrm>
            <a:off x="1028700" y="1985814"/>
            <a:ext cx="7200900" cy="2686050"/>
          </a:xfrm>
        </p:spPr>
        <p:txBody>
          <a:bodyPr/>
          <a:lstStyle/>
          <a:p>
            <a:r>
              <a:rPr lang="en-US" altLang="en-US" sz="1800" dirty="0"/>
              <a:t>Graph display of tabulated frequencies, shown as bars</a:t>
            </a:r>
          </a:p>
          <a:p>
            <a:endParaRPr lang="en-US" dirty="0"/>
          </a:p>
        </p:txBody>
      </p:sp>
      <p:sp>
        <p:nvSpPr>
          <p:cNvPr id="5" name="Slide Number Placeholder 4">
            <a:extLst>
              <a:ext uri="{FF2B5EF4-FFF2-40B4-BE49-F238E27FC236}">
                <a16:creationId xmlns:a16="http://schemas.microsoft.com/office/drawing/2014/main" id="{29C16417-BF13-8E44-B011-1FD783DCA3C0}"/>
              </a:ext>
            </a:extLst>
          </p:cNvPr>
          <p:cNvSpPr>
            <a:spLocks noGrp="1"/>
          </p:cNvSpPr>
          <p:nvPr>
            <p:ph type="sldNum" sz="quarter" idx="12"/>
          </p:nvPr>
        </p:nvSpPr>
        <p:spPr>
          <a:xfrm>
            <a:off x="9472736" y="6453386"/>
            <a:ext cx="1596292" cy="404614"/>
          </a:xfrm>
          <a:prstGeom prst="rect">
            <a:avLst/>
          </a:prstGeom>
        </p:spPr>
        <p:txBody>
          <a:bodyPr vert="horz" lIns="91440" tIns="45720" rIns="91440" bIns="45720" rtlCol="0" anchor="ctr"/>
          <a:lstStyle>
            <a:defPPr>
              <a:defRPr lang="en-US"/>
            </a:defPPr>
            <a:lvl1pPr marL="0" algn="r" defTabSz="457200" rtl="0" eaLnBrk="1" latinLnBrk="0" hangingPunct="1">
              <a:defRPr sz="1200" kern="1200" baseline="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FBC5B3E-072E-0545-A82C-9599E1B35489}" type="slidenum">
              <a:rPr lang="en-US" smtClean="0"/>
              <a:pPr/>
              <a:t>41</a:t>
            </a:fld>
            <a:endParaRPr lang="en-US"/>
          </a:p>
        </p:txBody>
      </p:sp>
      <p:pic>
        <p:nvPicPr>
          <p:cNvPr id="6" name="Picture 2" descr="f02-06-9780123814791.jpg">
            <a:extLst>
              <a:ext uri="{FF2B5EF4-FFF2-40B4-BE49-F238E27FC236}">
                <a16:creationId xmlns:a16="http://schemas.microsoft.com/office/drawing/2014/main" id="{219B0FFC-D4EB-6743-AA93-D16D3B3D699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62188" y="2740819"/>
            <a:ext cx="4292203" cy="218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15490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125BF-8C6E-E544-AB20-A8261E808916}"/>
              </a:ext>
            </a:extLst>
          </p:cNvPr>
          <p:cNvSpPr>
            <a:spLocks noGrp="1"/>
          </p:cNvSpPr>
          <p:nvPr>
            <p:ph type="title"/>
          </p:nvPr>
        </p:nvSpPr>
        <p:spPr>
          <a:xfrm>
            <a:off x="490080" y="-91227"/>
            <a:ext cx="7811691" cy="1114425"/>
          </a:xfrm>
        </p:spPr>
        <p:txBody>
          <a:bodyPr/>
          <a:lstStyle/>
          <a:p>
            <a:r>
              <a:rPr lang="en-US" b="1" dirty="0"/>
              <a:t>Histograms Often tells more than Boxplots</a:t>
            </a:r>
          </a:p>
        </p:txBody>
      </p:sp>
      <p:sp>
        <p:nvSpPr>
          <p:cNvPr id="5" name="Slide Number Placeholder 4">
            <a:extLst>
              <a:ext uri="{FF2B5EF4-FFF2-40B4-BE49-F238E27FC236}">
                <a16:creationId xmlns:a16="http://schemas.microsoft.com/office/drawing/2014/main" id="{074070AE-1F91-754B-9B11-B2879001775C}"/>
              </a:ext>
            </a:extLst>
          </p:cNvPr>
          <p:cNvSpPr>
            <a:spLocks noGrp="1"/>
          </p:cNvSpPr>
          <p:nvPr>
            <p:ph type="sldNum" sz="quarter" idx="12"/>
          </p:nvPr>
        </p:nvSpPr>
        <p:spPr>
          <a:xfrm>
            <a:off x="9472736" y="6453386"/>
            <a:ext cx="1596292" cy="404614"/>
          </a:xfrm>
          <a:prstGeom prst="rect">
            <a:avLst/>
          </a:prstGeom>
        </p:spPr>
        <p:txBody>
          <a:bodyPr vert="horz" lIns="91440" tIns="45720" rIns="91440" bIns="45720" rtlCol="0" anchor="ctr"/>
          <a:lstStyle>
            <a:defPPr>
              <a:defRPr lang="en-US"/>
            </a:defPPr>
            <a:lvl1pPr marL="0" algn="r" defTabSz="457200" rtl="0" eaLnBrk="1" latinLnBrk="0" hangingPunct="1">
              <a:defRPr sz="1200" kern="1200" baseline="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FBC5B3E-072E-0545-A82C-9599E1B35489}" type="slidenum">
              <a:rPr lang="en-US" smtClean="0"/>
              <a:pPr/>
              <a:t>42</a:t>
            </a:fld>
            <a:endParaRPr lang="en-US"/>
          </a:p>
        </p:txBody>
      </p:sp>
      <p:sp>
        <p:nvSpPr>
          <p:cNvPr id="6" name="Slide Number Placeholder 6">
            <a:extLst>
              <a:ext uri="{FF2B5EF4-FFF2-40B4-BE49-F238E27FC236}">
                <a16:creationId xmlns:a16="http://schemas.microsoft.com/office/drawing/2014/main" id="{EA1213B9-B151-344D-9BDC-AAAFB75D6295}"/>
              </a:ext>
            </a:extLst>
          </p:cNvPr>
          <p:cNvSpPr txBox="1">
            <a:spLocks/>
          </p:cNvSpPr>
          <p:nvPr/>
        </p:nvSpPr>
        <p:spPr>
          <a:xfrm>
            <a:off x="7330221" y="5644753"/>
            <a:ext cx="1428750" cy="2857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rtlCol="0" anchor="ctr"/>
          <a:lstStyle>
            <a:defPPr>
              <a:defRPr lang="en-US"/>
            </a:defPPr>
            <a:lvl1pPr marL="0" algn="l" defTabSz="457200" rtl="0" eaLnBrk="0" latinLnBrk="0" hangingPunct="0">
              <a:defRPr sz="2400" kern="1200" baseline="0">
                <a:solidFill>
                  <a:schemeClr val="tx1"/>
                </a:solidFill>
                <a:latin typeface="Tahoma" panose="020B0604030504040204" pitchFamily="34" charset="0"/>
                <a:ea typeface="+mn-ea"/>
                <a:cs typeface="+mn-cs"/>
              </a:defRPr>
            </a:lvl1pPr>
            <a:lvl2pPr marL="742950" indent="-285750" algn="l" defTabSz="457200" rtl="0" eaLnBrk="0" latinLnBrk="0" hangingPunct="0">
              <a:defRPr sz="2400" kern="1200">
                <a:solidFill>
                  <a:schemeClr val="tx1"/>
                </a:solidFill>
                <a:latin typeface="Tahoma" panose="020B0604030504040204" pitchFamily="34" charset="0"/>
                <a:ea typeface="+mn-ea"/>
                <a:cs typeface="+mn-cs"/>
              </a:defRPr>
            </a:lvl2pPr>
            <a:lvl3pPr marL="1143000" indent="-228600" algn="l" defTabSz="457200" rtl="0" eaLnBrk="0" latinLnBrk="0" hangingPunct="0">
              <a:defRPr sz="2400" kern="1200">
                <a:solidFill>
                  <a:schemeClr val="tx1"/>
                </a:solidFill>
                <a:latin typeface="Tahoma" panose="020B0604030504040204" pitchFamily="34" charset="0"/>
                <a:ea typeface="+mn-ea"/>
                <a:cs typeface="+mn-cs"/>
              </a:defRPr>
            </a:lvl3pPr>
            <a:lvl4pPr marL="1600200" indent="-228600" algn="l" defTabSz="457200" rtl="0" eaLnBrk="0" latinLnBrk="0" hangingPunct="0">
              <a:defRPr sz="2400" kern="1200">
                <a:solidFill>
                  <a:schemeClr val="tx1"/>
                </a:solidFill>
                <a:latin typeface="Tahoma" panose="020B0604030504040204" pitchFamily="34" charset="0"/>
                <a:ea typeface="+mn-ea"/>
                <a:cs typeface="+mn-cs"/>
              </a:defRPr>
            </a:lvl4pPr>
            <a:lvl5pPr marL="2057400" indent="-228600" algn="l" defTabSz="457200" rtl="0" eaLnBrk="0" latinLnBrk="0" hangingPunct="0">
              <a:defRPr sz="2400" kern="1200">
                <a:solidFill>
                  <a:schemeClr val="tx1"/>
                </a:solidFill>
                <a:latin typeface="Tahoma" panose="020B0604030504040204" pitchFamily="34" charset="0"/>
                <a:ea typeface="+mn-ea"/>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Tahoma" panose="020B0604030504040204" pitchFamily="34" charset="0"/>
                <a:ea typeface="+mn-ea"/>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Tahoma" panose="020B0604030504040204" pitchFamily="34" charset="0"/>
                <a:ea typeface="+mn-ea"/>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Tahoma" panose="020B0604030504040204" pitchFamily="34" charset="0"/>
                <a:ea typeface="+mn-ea"/>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Tahoma" panose="020B0604030504040204" pitchFamily="34" charset="0"/>
                <a:ea typeface="+mn-ea"/>
                <a:cs typeface="+mn-cs"/>
              </a:defRPr>
            </a:lvl9pPr>
          </a:lstStyle>
          <a:p>
            <a:pPr eaLnBrk="1" hangingPunct="1"/>
            <a:fld id="{80872881-68FF-F846-9B12-5F4ABE6E6224}" type="slidenum">
              <a:rPr lang="en-US" altLang="en-US" sz="900"/>
              <a:pPr eaLnBrk="1" hangingPunct="1"/>
              <a:t>42</a:t>
            </a:fld>
            <a:endParaRPr lang="en-US" altLang="en-US" sz="900"/>
          </a:p>
        </p:txBody>
      </p:sp>
      <p:graphicFrame>
        <p:nvGraphicFramePr>
          <p:cNvPr id="7" name="Object 4">
            <a:extLst>
              <a:ext uri="{FF2B5EF4-FFF2-40B4-BE49-F238E27FC236}">
                <a16:creationId xmlns:a16="http://schemas.microsoft.com/office/drawing/2014/main" id="{1BB2EF86-8FF8-F540-937A-DDDB624E08E7}"/>
              </a:ext>
            </a:extLst>
          </p:cNvPr>
          <p:cNvGraphicFramePr>
            <a:graphicFrameLocks noChangeAspect="1"/>
          </p:cNvGraphicFramePr>
          <p:nvPr/>
        </p:nvGraphicFramePr>
        <p:xfrm>
          <a:off x="2243871" y="1758553"/>
          <a:ext cx="2971800" cy="1813322"/>
        </p:xfrm>
        <a:graphic>
          <a:graphicData uri="http://schemas.openxmlformats.org/presentationml/2006/ole">
            <mc:AlternateContent xmlns:mc="http://schemas.openxmlformats.org/markup-compatibility/2006">
              <mc:Choice xmlns:v="urn:schemas-microsoft-com:vml" Requires="v">
                <p:oleObj name="SmartDraw" r:id="rId2" imgW="18376900" imgH="10147300" progId="SmartDraw.2">
                  <p:embed/>
                </p:oleObj>
              </mc:Choice>
              <mc:Fallback>
                <p:oleObj name="SmartDraw" r:id="rId2" imgW="18376900" imgH="10147300" progId="SmartDraw.2">
                  <p:embed/>
                  <p:pic>
                    <p:nvPicPr>
                      <p:cNvPr id="7" name="Object 4">
                        <a:extLst>
                          <a:ext uri="{FF2B5EF4-FFF2-40B4-BE49-F238E27FC236}">
                            <a16:creationId xmlns:a16="http://schemas.microsoft.com/office/drawing/2014/main" id="{1BB2EF86-8FF8-F540-937A-DDDB624E08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3871" y="1758553"/>
                        <a:ext cx="2971800" cy="1813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7">
            <a:extLst>
              <a:ext uri="{FF2B5EF4-FFF2-40B4-BE49-F238E27FC236}">
                <a16:creationId xmlns:a16="http://schemas.microsoft.com/office/drawing/2014/main" id="{8B681779-F060-5A4E-8210-127736F37438}"/>
              </a:ext>
            </a:extLst>
          </p:cNvPr>
          <p:cNvGraphicFramePr>
            <a:graphicFrameLocks noChangeAspect="1"/>
          </p:cNvGraphicFramePr>
          <p:nvPr/>
        </p:nvGraphicFramePr>
        <p:xfrm>
          <a:off x="2243871" y="3819525"/>
          <a:ext cx="2914650" cy="1825228"/>
        </p:xfrm>
        <a:graphic>
          <a:graphicData uri="http://schemas.openxmlformats.org/presentationml/2006/ole">
            <mc:AlternateContent xmlns:mc="http://schemas.openxmlformats.org/markup-compatibility/2006">
              <mc:Choice xmlns:v="urn:schemas-microsoft-com:vml" Requires="v">
                <p:oleObj name="SmartDraw" r:id="rId4" imgW="18376900" imgH="10147300" progId="SmartDraw.2">
                  <p:embed/>
                </p:oleObj>
              </mc:Choice>
              <mc:Fallback>
                <p:oleObj name="SmartDraw" r:id="rId4" imgW="18376900" imgH="10147300" progId="SmartDraw.2">
                  <p:embed/>
                  <p:pic>
                    <p:nvPicPr>
                      <p:cNvPr id="8" name="Object 7">
                        <a:extLst>
                          <a:ext uri="{FF2B5EF4-FFF2-40B4-BE49-F238E27FC236}">
                            <a16:creationId xmlns:a16="http://schemas.microsoft.com/office/drawing/2014/main" id="{8B681779-F060-5A4E-8210-127736F374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3871" y="3819525"/>
                        <a:ext cx="2914650" cy="1825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9">
            <a:extLst>
              <a:ext uri="{FF2B5EF4-FFF2-40B4-BE49-F238E27FC236}">
                <a16:creationId xmlns:a16="http://schemas.microsoft.com/office/drawing/2014/main" id="{181D830B-43AC-E049-A388-74416A2F538F}"/>
              </a:ext>
            </a:extLst>
          </p:cNvPr>
          <p:cNvSpPr>
            <a:spLocks noChangeArrowheads="1"/>
          </p:cNvSpPr>
          <p:nvPr/>
        </p:nvSpPr>
        <p:spPr bwMode="auto">
          <a:xfrm>
            <a:off x="5558571" y="1928813"/>
            <a:ext cx="2743200" cy="3544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lnSpc>
                <a:spcPct val="110000"/>
              </a:lnSpc>
              <a:spcBef>
                <a:spcPct val="20000"/>
              </a:spcBef>
              <a:buClr>
                <a:schemeClr val="folHlink"/>
              </a:buClr>
              <a:buSzPct val="60000"/>
              <a:buFont typeface="Wingdings" pitchFamily="2" charset="2"/>
              <a:buChar char="n"/>
            </a:pPr>
            <a:r>
              <a:rPr lang="en-US" altLang="en-US" sz="1800"/>
              <a:t>The two histograms shown in the left may have the same boxplot representation</a:t>
            </a:r>
          </a:p>
          <a:p>
            <a:pPr lvl="1" eaLnBrk="1" hangingPunct="1">
              <a:lnSpc>
                <a:spcPct val="110000"/>
              </a:lnSpc>
              <a:spcBef>
                <a:spcPct val="20000"/>
              </a:spcBef>
              <a:buClr>
                <a:schemeClr val="hlink"/>
              </a:buClr>
              <a:buSzPct val="55000"/>
              <a:buFont typeface="Wingdings" pitchFamily="2" charset="2"/>
              <a:buChar char="n"/>
            </a:pPr>
            <a:r>
              <a:rPr lang="en-US" altLang="en-US" sz="1800"/>
              <a:t>The same values for: min, Q1, median, Q3, max</a:t>
            </a:r>
          </a:p>
          <a:p>
            <a:pPr eaLnBrk="1" hangingPunct="1">
              <a:lnSpc>
                <a:spcPct val="110000"/>
              </a:lnSpc>
              <a:spcBef>
                <a:spcPct val="20000"/>
              </a:spcBef>
              <a:buClr>
                <a:schemeClr val="folHlink"/>
              </a:buClr>
              <a:buSzPct val="60000"/>
              <a:buFont typeface="Wingdings" pitchFamily="2" charset="2"/>
              <a:buChar char="n"/>
            </a:pPr>
            <a:r>
              <a:rPr lang="en-US" altLang="en-US" sz="1800"/>
              <a:t>But they have rather different data distributions</a:t>
            </a:r>
          </a:p>
        </p:txBody>
      </p:sp>
    </p:spTree>
    <p:extLst>
      <p:ext uri="{BB962C8B-B14F-4D97-AF65-F5344CB8AC3E}">
        <p14:creationId xmlns:p14="http://schemas.microsoft.com/office/powerpoint/2010/main" val="36617099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4393B-C3CC-9846-B2A7-466661E28929}"/>
              </a:ext>
            </a:extLst>
          </p:cNvPr>
          <p:cNvSpPr>
            <a:spLocks noGrp="1"/>
          </p:cNvSpPr>
          <p:nvPr>
            <p:ph type="title"/>
          </p:nvPr>
        </p:nvSpPr>
        <p:spPr/>
        <p:txBody>
          <a:bodyPr/>
          <a:lstStyle/>
          <a:p>
            <a:r>
              <a:rPr lang="en-US" b="1" dirty="0"/>
              <a:t>Scatter Plots</a:t>
            </a:r>
          </a:p>
        </p:txBody>
      </p:sp>
      <p:sp>
        <p:nvSpPr>
          <p:cNvPr id="3" name="Content Placeholder 2">
            <a:extLst>
              <a:ext uri="{FF2B5EF4-FFF2-40B4-BE49-F238E27FC236}">
                <a16:creationId xmlns:a16="http://schemas.microsoft.com/office/drawing/2014/main" id="{ED0A0AE4-C167-1442-A4EB-5AD0898B3524}"/>
              </a:ext>
            </a:extLst>
          </p:cNvPr>
          <p:cNvSpPr>
            <a:spLocks noGrp="1"/>
          </p:cNvSpPr>
          <p:nvPr>
            <p:ph idx="1"/>
          </p:nvPr>
        </p:nvSpPr>
        <p:spPr>
          <a:xfrm>
            <a:off x="553640" y="1238597"/>
            <a:ext cx="8036719" cy="2686050"/>
          </a:xfrm>
        </p:spPr>
        <p:txBody>
          <a:bodyPr/>
          <a:lstStyle/>
          <a:p>
            <a:r>
              <a:rPr lang="en-US" altLang="en-US" sz="2400" dirty="0"/>
              <a:t>Provides a first look at bivariate data to see clusters of points, outliers, </a:t>
            </a:r>
            <a:r>
              <a:rPr lang="en-US" altLang="en-US" sz="2400" dirty="0" err="1"/>
              <a:t>etc</a:t>
            </a:r>
            <a:endParaRPr lang="en-US" altLang="en-US" sz="2400" dirty="0"/>
          </a:p>
          <a:p>
            <a:r>
              <a:rPr lang="en-US" altLang="en-US" sz="2400" dirty="0"/>
              <a:t>Each pair of values is treated as a pair of coordinates and plotted as points in the plane</a:t>
            </a:r>
          </a:p>
          <a:p>
            <a:endParaRPr lang="en-US" dirty="0"/>
          </a:p>
        </p:txBody>
      </p:sp>
      <p:sp>
        <p:nvSpPr>
          <p:cNvPr id="5" name="Slide Number Placeholder 4">
            <a:extLst>
              <a:ext uri="{FF2B5EF4-FFF2-40B4-BE49-F238E27FC236}">
                <a16:creationId xmlns:a16="http://schemas.microsoft.com/office/drawing/2014/main" id="{A1D65522-4044-0040-A6EE-D23A59F7B21D}"/>
              </a:ext>
            </a:extLst>
          </p:cNvPr>
          <p:cNvSpPr>
            <a:spLocks noGrp="1"/>
          </p:cNvSpPr>
          <p:nvPr>
            <p:ph type="sldNum" sz="quarter" idx="12"/>
          </p:nvPr>
        </p:nvSpPr>
        <p:spPr>
          <a:xfrm>
            <a:off x="9472736" y="6453386"/>
            <a:ext cx="1596292" cy="404614"/>
          </a:xfrm>
          <a:prstGeom prst="rect">
            <a:avLst/>
          </a:prstGeom>
        </p:spPr>
        <p:txBody>
          <a:bodyPr vert="horz" lIns="91440" tIns="45720" rIns="91440" bIns="45720" rtlCol="0" anchor="ctr"/>
          <a:lstStyle>
            <a:defPPr>
              <a:defRPr lang="en-US"/>
            </a:defPPr>
            <a:lvl1pPr marL="0" algn="r" defTabSz="457200" rtl="0" eaLnBrk="1" latinLnBrk="0" hangingPunct="1">
              <a:defRPr sz="1200" kern="1200" baseline="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FBC5B3E-072E-0545-A82C-9599E1B35489}" type="slidenum">
              <a:rPr lang="en-US" smtClean="0"/>
              <a:pPr/>
              <a:t>43</a:t>
            </a:fld>
            <a:endParaRPr lang="en-US"/>
          </a:p>
        </p:txBody>
      </p:sp>
      <p:pic>
        <p:nvPicPr>
          <p:cNvPr id="6" name="Picture 8">
            <a:extLst>
              <a:ext uri="{FF2B5EF4-FFF2-40B4-BE49-F238E27FC236}">
                <a16:creationId xmlns:a16="http://schemas.microsoft.com/office/drawing/2014/main" id="{4E6F60D4-149B-1A4C-A528-3FC3D3FC20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0" y="2936082"/>
            <a:ext cx="5543550" cy="2661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61DB641F-916E-7B43-AA70-CFCD1B84A2EF}"/>
                  </a:ext>
                </a:extLst>
              </p14:cNvPr>
              <p14:cNvContentPartPr/>
              <p14:nvPr/>
            </p14:nvContentPartPr>
            <p14:xfrm>
              <a:off x="4246439" y="2963315"/>
              <a:ext cx="1880550" cy="1553580"/>
            </p14:xfrm>
          </p:contentPart>
        </mc:Choice>
        <mc:Fallback xmlns="">
          <p:pic>
            <p:nvPicPr>
              <p:cNvPr id="7" name="Ink 6">
                <a:extLst>
                  <a:ext uri="{FF2B5EF4-FFF2-40B4-BE49-F238E27FC236}">
                    <a16:creationId xmlns:a16="http://schemas.microsoft.com/office/drawing/2014/main" id="{61DB641F-916E-7B43-AA70-CFCD1B84A2EF}"/>
                  </a:ext>
                </a:extLst>
              </p:cNvPr>
              <p:cNvPicPr/>
              <p:nvPr/>
            </p:nvPicPr>
            <p:blipFill>
              <a:blip r:embed="rId4"/>
              <a:stretch>
                <a:fillRect/>
              </a:stretch>
            </p:blipFill>
            <p:spPr>
              <a:xfrm>
                <a:off x="4237439" y="2954316"/>
                <a:ext cx="1898189" cy="1571218"/>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E9C90111-9B4D-6343-A326-C3E464082A7D}"/>
                  </a:ext>
                </a:extLst>
              </p14:cNvPr>
              <p14:cNvContentPartPr/>
              <p14:nvPr/>
            </p14:nvContentPartPr>
            <p14:xfrm>
              <a:off x="6147509" y="2822915"/>
              <a:ext cx="1728270" cy="1589760"/>
            </p14:xfrm>
          </p:contentPart>
        </mc:Choice>
        <mc:Fallback xmlns="">
          <p:pic>
            <p:nvPicPr>
              <p:cNvPr id="8" name="Ink 7">
                <a:extLst>
                  <a:ext uri="{FF2B5EF4-FFF2-40B4-BE49-F238E27FC236}">
                    <a16:creationId xmlns:a16="http://schemas.microsoft.com/office/drawing/2014/main" id="{E9C90111-9B4D-6343-A326-C3E464082A7D}"/>
                  </a:ext>
                </a:extLst>
              </p:cNvPr>
              <p:cNvPicPr/>
              <p:nvPr/>
            </p:nvPicPr>
            <p:blipFill>
              <a:blip r:embed="rId6"/>
              <a:stretch>
                <a:fillRect/>
              </a:stretch>
            </p:blipFill>
            <p:spPr>
              <a:xfrm>
                <a:off x="6138509" y="2813915"/>
                <a:ext cx="1745909" cy="1607400"/>
              </a:xfrm>
              <a:prstGeom prst="rect">
                <a:avLst/>
              </a:prstGeom>
            </p:spPr>
          </p:pic>
        </mc:Fallback>
      </mc:AlternateContent>
    </p:spTree>
    <p:extLst>
      <p:ext uri="{BB962C8B-B14F-4D97-AF65-F5344CB8AC3E}">
        <p14:creationId xmlns:p14="http://schemas.microsoft.com/office/powerpoint/2010/main" val="16205671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38BCA-FBFE-5A4F-9D6A-B3B4CDC5315E}"/>
              </a:ext>
            </a:extLst>
          </p:cNvPr>
          <p:cNvSpPr>
            <a:spLocks noGrp="1"/>
          </p:cNvSpPr>
          <p:nvPr>
            <p:ph type="title"/>
          </p:nvPr>
        </p:nvSpPr>
        <p:spPr>
          <a:xfrm>
            <a:off x="513160" y="-88855"/>
            <a:ext cx="7908131" cy="1114425"/>
          </a:xfrm>
        </p:spPr>
        <p:txBody>
          <a:bodyPr/>
          <a:lstStyle/>
          <a:p>
            <a:r>
              <a:rPr lang="en-US" b="1" dirty="0"/>
              <a:t>Positively and Negatively Correlated Data</a:t>
            </a:r>
          </a:p>
        </p:txBody>
      </p:sp>
      <p:sp>
        <p:nvSpPr>
          <p:cNvPr id="5" name="Slide Number Placeholder 4">
            <a:extLst>
              <a:ext uri="{FF2B5EF4-FFF2-40B4-BE49-F238E27FC236}">
                <a16:creationId xmlns:a16="http://schemas.microsoft.com/office/drawing/2014/main" id="{9724BE5A-1902-0840-9972-D92EE5D5EB57}"/>
              </a:ext>
            </a:extLst>
          </p:cNvPr>
          <p:cNvSpPr>
            <a:spLocks noGrp="1"/>
          </p:cNvSpPr>
          <p:nvPr>
            <p:ph type="sldNum" sz="quarter" idx="12"/>
          </p:nvPr>
        </p:nvSpPr>
        <p:spPr>
          <a:xfrm>
            <a:off x="9472736" y="6453386"/>
            <a:ext cx="1596292" cy="404614"/>
          </a:xfrm>
          <a:prstGeom prst="rect">
            <a:avLst/>
          </a:prstGeom>
        </p:spPr>
        <p:txBody>
          <a:bodyPr vert="horz" lIns="91440" tIns="45720" rIns="91440" bIns="45720" rtlCol="0" anchor="ctr"/>
          <a:lstStyle>
            <a:defPPr>
              <a:defRPr lang="en-US"/>
            </a:defPPr>
            <a:lvl1pPr marL="0" algn="r" defTabSz="457200" rtl="0" eaLnBrk="1" latinLnBrk="0" hangingPunct="1">
              <a:defRPr sz="1200" kern="1200" baseline="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FBC5B3E-072E-0545-A82C-9599E1B35489}" type="slidenum">
              <a:rPr lang="en-US" smtClean="0"/>
              <a:pPr/>
              <a:t>44</a:t>
            </a:fld>
            <a:endParaRPr lang="en-US"/>
          </a:p>
        </p:txBody>
      </p:sp>
      <p:sp>
        <p:nvSpPr>
          <p:cNvPr id="6" name="Rectangle 3">
            <a:extLst>
              <a:ext uri="{FF2B5EF4-FFF2-40B4-BE49-F238E27FC236}">
                <a16:creationId xmlns:a16="http://schemas.microsoft.com/office/drawing/2014/main" id="{570F1FBF-3A67-D249-B558-71BE92D422AE}"/>
              </a:ext>
            </a:extLst>
          </p:cNvPr>
          <p:cNvSpPr txBox="1">
            <a:spLocks noChangeArrowheads="1"/>
          </p:cNvSpPr>
          <p:nvPr/>
        </p:nvSpPr>
        <p:spPr>
          <a:xfrm>
            <a:off x="4572001" y="4548189"/>
            <a:ext cx="3200400" cy="1059656"/>
          </a:xfrm>
          <a:prstGeom prst="rect">
            <a:avLst/>
          </a:prstGeom>
          <a:noFill/>
        </p:spPr>
        <p:txBody>
          <a:bodyPr vert="horz" lIns="69056" tIns="34529" rIns="69056" bIns="34529" rtlCol="0">
            <a:normAutofit fontScale="92500"/>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a:lnSpc>
                <a:spcPct val="140000"/>
              </a:lnSpc>
            </a:pPr>
            <a:r>
              <a:rPr lang="en-US" altLang="en-US" sz="1350"/>
              <a:t>The left half fragment is positively correlated</a:t>
            </a:r>
          </a:p>
          <a:p>
            <a:pPr>
              <a:lnSpc>
                <a:spcPct val="140000"/>
              </a:lnSpc>
            </a:pPr>
            <a:r>
              <a:rPr lang="en-US" altLang="en-US" sz="1350"/>
              <a:t>The right half is negative correlated</a:t>
            </a:r>
            <a:endParaRPr lang="en-US" altLang="en-US" sz="1350">
              <a:solidFill>
                <a:schemeClr val="hlink"/>
              </a:solidFill>
            </a:endParaRPr>
          </a:p>
        </p:txBody>
      </p:sp>
      <p:pic>
        <p:nvPicPr>
          <p:cNvPr id="7" name="Picture 4" descr="ha02correl1">
            <a:extLst>
              <a:ext uri="{FF2B5EF4-FFF2-40B4-BE49-F238E27FC236}">
                <a16:creationId xmlns:a16="http://schemas.microsoft.com/office/drawing/2014/main" id="{B5FA1A58-CB2A-BD41-BCC9-1011915B85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3101" y="1839516"/>
            <a:ext cx="2524125"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ha02correl2">
            <a:extLst>
              <a:ext uri="{FF2B5EF4-FFF2-40B4-BE49-F238E27FC236}">
                <a16:creationId xmlns:a16="http://schemas.microsoft.com/office/drawing/2014/main" id="{B387D230-C8BC-F64B-B417-A612B3D50F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1" y="1782366"/>
            <a:ext cx="2857500"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descr="fig46">
            <a:extLst>
              <a:ext uri="{FF2B5EF4-FFF2-40B4-BE49-F238E27FC236}">
                <a16:creationId xmlns:a16="http://schemas.microsoft.com/office/drawing/2014/main" id="{0490515B-5075-6A42-A343-AD26362D2C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3101" y="3954066"/>
            <a:ext cx="26289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84556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8150C-8860-9C45-A918-F8BF54F20A77}"/>
              </a:ext>
            </a:extLst>
          </p:cNvPr>
          <p:cNvSpPr>
            <a:spLocks noGrp="1"/>
          </p:cNvSpPr>
          <p:nvPr>
            <p:ph type="title"/>
          </p:nvPr>
        </p:nvSpPr>
        <p:spPr/>
        <p:txBody>
          <a:bodyPr/>
          <a:lstStyle/>
          <a:p>
            <a:r>
              <a:rPr lang="en-US" b="1" dirty="0"/>
              <a:t>Uncorrelated Data</a:t>
            </a:r>
          </a:p>
        </p:txBody>
      </p:sp>
      <p:sp>
        <p:nvSpPr>
          <p:cNvPr id="5" name="Slide Number Placeholder 4">
            <a:extLst>
              <a:ext uri="{FF2B5EF4-FFF2-40B4-BE49-F238E27FC236}">
                <a16:creationId xmlns:a16="http://schemas.microsoft.com/office/drawing/2014/main" id="{4831FDD8-481F-8A42-A072-493311977C86}"/>
              </a:ext>
            </a:extLst>
          </p:cNvPr>
          <p:cNvSpPr>
            <a:spLocks noGrp="1"/>
          </p:cNvSpPr>
          <p:nvPr>
            <p:ph type="sldNum" sz="quarter" idx="12"/>
          </p:nvPr>
        </p:nvSpPr>
        <p:spPr>
          <a:xfrm>
            <a:off x="9472736" y="6453386"/>
            <a:ext cx="1596292" cy="404614"/>
          </a:xfrm>
          <a:prstGeom prst="rect">
            <a:avLst/>
          </a:prstGeom>
        </p:spPr>
        <p:txBody>
          <a:bodyPr vert="horz" lIns="91440" tIns="45720" rIns="91440" bIns="45720" rtlCol="0" anchor="ctr"/>
          <a:lstStyle>
            <a:defPPr>
              <a:defRPr lang="en-US"/>
            </a:defPPr>
            <a:lvl1pPr marL="0" algn="r" defTabSz="457200" rtl="0" eaLnBrk="1" latinLnBrk="0" hangingPunct="1">
              <a:defRPr sz="1200" kern="1200" baseline="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FBC5B3E-072E-0545-A82C-9599E1B35489}" type="slidenum">
              <a:rPr lang="en-US" smtClean="0"/>
              <a:pPr/>
              <a:t>45</a:t>
            </a:fld>
            <a:endParaRPr lang="en-US"/>
          </a:p>
        </p:txBody>
      </p:sp>
      <p:pic>
        <p:nvPicPr>
          <p:cNvPr id="6" name="Picture 3" descr="fig18-1">
            <a:extLst>
              <a:ext uri="{FF2B5EF4-FFF2-40B4-BE49-F238E27FC236}">
                <a16:creationId xmlns:a16="http://schemas.microsoft.com/office/drawing/2014/main" id="{BEE0878A-777A-BA42-BE56-7BEB1B83FF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832747" y="714377"/>
            <a:ext cx="3028950" cy="2800350"/>
          </a:xfrm>
          <a:prstGeom prst="rect">
            <a:avLst/>
          </a:prstGeom>
          <a:noFill/>
        </p:spPr>
      </p:pic>
      <p:pic>
        <p:nvPicPr>
          <p:cNvPr id="7" name="Picture 4" descr="fig18-2">
            <a:extLst>
              <a:ext uri="{FF2B5EF4-FFF2-40B4-BE49-F238E27FC236}">
                <a16:creationId xmlns:a16="http://schemas.microsoft.com/office/drawing/2014/main" id="{D857FEBD-6325-7C4E-BFB6-1BB10E9CA630}"/>
              </a:ext>
            </a:extLst>
          </p:cNvPr>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4843463" y="3357718"/>
            <a:ext cx="3143250" cy="2628900"/>
          </a:xfrm>
          <a:noFill/>
        </p:spPr>
      </p:pic>
      <p:pic>
        <p:nvPicPr>
          <p:cNvPr id="8" name="Picture 5" descr="fig18-3">
            <a:extLst>
              <a:ext uri="{FF2B5EF4-FFF2-40B4-BE49-F238E27FC236}">
                <a16:creationId xmlns:a16="http://schemas.microsoft.com/office/drawing/2014/main" id="{F7BF1123-A8AB-AC45-8234-7A47930E2D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1643063" y="2415779"/>
            <a:ext cx="3200400" cy="2705100"/>
          </a:xfrm>
          <a:prstGeom prst="rect">
            <a:avLst/>
          </a:prstGeom>
          <a:noFill/>
        </p:spPr>
      </p:pic>
    </p:spTree>
    <p:extLst>
      <p:ext uri="{BB962C8B-B14F-4D97-AF65-F5344CB8AC3E}">
        <p14:creationId xmlns:p14="http://schemas.microsoft.com/office/powerpoint/2010/main" val="23662934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t>Data Quality </a:t>
            </a:r>
          </a:p>
        </p:txBody>
      </p:sp>
      <p:sp>
        <p:nvSpPr>
          <p:cNvPr id="24579" name="Rectangle 3"/>
          <p:cNvSpPr>
            <a:spLocks noGrp="1" noChangeArrowheads="1"/>
          </p:cNvSpPr>
          <p:nvPr>
            <p:ph type="body" idx="1"/>
          </p:nvPr>
        </p:nvSpPr>
        <p:spPr/>
        <p:txBody>
          <a:bodyPr/>
          <a:lstStyle/>
          <a:p>
            <a:r>
              <a:rPr lang="en-US" sz="2400" dirty="0"/>
              <a:t>Poor data quality negatively affects many data processing efforts</a:t>
            </a:r>
          </a:p>
          <a:p>
            <a:pPr>
              <a:buFont typeface="Monotype Sorts" charset="2"/>
              <a:buNone/>
            </a:pPr>
            <a:endParaRPr lang="en-US" sz="2400" dirty="0">
              <a:latin typeface="Times New Roman" pitchFamily="18" charset="0"/>
            </a:endParaRPr>
          </a:p>
          <a:p>
            <a:pPr>
              <a:buFont typeface="Monotype Sorts" charset="2"/>
              <a:buNone/>
            </a:pPr>
            <a:endParaRPr lang="en-US" sz="900" dirty="0">
              <a:latin typeface="Times New Roman" pitchFamily="18" charset="0"/>
            </a:endParaRPr>
          </a:p>
          <a:p>
            <a:r>
              <a:rPr lang="en-US" sz="2400" dirty="0"/>
              <a:t>Data mining example: a classification model for detecting people who are at loan risks is built using poor data</a:t>
            </a:r>
          </a:p>
          <a:p>
            <a:pPr lvl="1"/>
            <a:r>
              <a:rPr lang="en-US" sz="2200" dirty="0"/>
              <a:t>Some credit-worthy candidates are denied loans</a:t>
            </a:r>
          </a:p>
          <a:p>
            <a:pPr lvl="1"/>
            <a:r>
              <a:rPr lang="en-US" sz="2200" dirty="0"/>
              <a:t>More loans are given to individuals that default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p:cNvSpPr>
            <a:spLocks noGrp="1" noChangeArrowheads="1"/>
          </p:cNvSpPr>
          <p:nvPr>
            <p:ph type="title"/>
          </p:nvPr>
        </p:nvSpPr>
        <p:spPr/>
        <p:txBody>
          <a:bodyPr/>
          <a:lstStyle/>
          <a:p>
            <a:r>
              <a:rPr lang="en-US"/>
              <a:t>Data Quality …</a:t>
            </a:r>
          </a:p>
        </p:txBody>
      </p:sp>
      <p:sp>
        <p:nvSpPr>
          <p:cNvPr id="25603" name="Rectangle 6"/>
          <p:cNvSpPr>
            <a:spLocks noGrp="1" noChangeArrowheads="1"/>
          </p:cNvSpPr>
          <p:nvPr>
            <p:ph type="body" idx="1"/>
          </p:nvPr>
        </p:nvSpPr>
        <p:spPr/>
        <p:txBody>
          <a:bodyPr/>
          <a:lstStyle/>
          <a:p>
            <a:r>
              <a:rPr lang="en-US" dirty="0"/>
              <a:t>What kinds of data quality problems?</a:t>
            </a:r>
          </a:p>
          <a:p>
            <a:r>
              <a:rPr lang="en-US" dirty="0"/>
              <a:t>How can we detect problems with the data? </a:t>
            </a:r>
          </a:p>
          <a:p>
            <a:r>
              <a:rPr lang="en-US" dirty="0"/>
              <a:t>What can we do about these problems? </a:t>
            </a:r>
          </a:p>
          <a:p>
            <a:r>
              <a:rPr lang="en-US" dirty="0"/>
              <a:t>Examples of data quality problems: </a:t>
            </a:r>
          </a:p>
          <a:p>
            <a:pPr lvl="1"/>
            <a:r>
              <a:rPr lang="en-US" dirty="0"/>
              <a:t>Measurement and Data Collection Errors</a:t>
            </a:r>
          </a:p>
          <a:p>
            <a:pPr lvl="1"/>
            <a:r>
              <a:rPr lang="en-US" dirty="0"/>
              <a:t>Noise and outliers </a:t>
            </a:r>
          </a:p>
          <a:p>
            <a:pPr lvl="1"/>
            <a:r>
              <a:rPr lang="en-US" dirty="0"/>
              <a:t>Wrong data </a:t>
            </a:r>
          </a:p>
          <a:p>
            <a:pPr lvl="1"/>
            <a:r>
              <a:rPr lang="en-US" dirty="0"/>
              <a:t>Fake data </a:t>
            </a:r>
          </a:p>
          <a:p>
            <a:pPr lvl="1"/>
            <a:r>
              <a:rPr lang="en-US" dirty="0"/>
              <a:t>Missing values </a:t>
            </a:r>
          </a:p>
          <a:p>
            <a:pPr lvl="1"/>
            <a:r>
              <a:rPr lang="en-US" dirty="0"/>
              <a:t>Duplicate data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8"/>
          <p:cNvSpPr>
            <a:spLocks noGrp="1" noChangeArrowheads="1"/>
          </p:cNvSpPr>
          <p:nvPr>
            <p:ph type="title"/>
          </p:nvPr>
        </p:nvSpPr>
        <p:spPr/>
        <p:txBody>
          <a:bodyPr/>
          <a:lstStyle/>
          <a:p>
            <a:r>
              <a:rPr lang="en-US" dirty="0"/>
              <a:t>Noise</a:t>
            </a:r>
          </a:p>
        </p:txBody>
      </p:sp>
      <p:sp>
        <p:nvSpPr>
          <p:cNvPr id="26627" name="Rectangle 9"/>
          <p:cNvSpPr>
            <a:spLocks noGrp="1" noChangeArrowheads="1"/>
          </p:cNvSpPr>
          <p:nvPr>
            <p:ph type="body" idx="1"/>
          </p:nvPr>
        </p:nvSpPr>
        <p:spPr>
          <a:xfrm>
            <a:off x="411163" y="1143000"/>
            <a:ext cx="8318500" cy="2362200"/>
          </a:xfrm>
        </p:spPr>
        <p:txBody>
          <a:bodyPr>
            <a:normAutofit fontScale="85000" lnSpcReduction="20000"/>
          </a:bodyPr>
          <a:lstStyle/>
          <a:p>
            <a:r>
              <a:rPr lang="en-US" sz="2600" dirty="0">
                <a:latin typeface="+mj-lt"/>
              </a:rPr>
              <a:t>For objects, noise is an extraneous object</a:t>
            </a:r>
          </a:p>
          <a:p>
            <a:r>
              <a:rPr lang="en-US" sz="2600" dirty="0">
                <a:latin typeface="+mj-lt"/>
              </a:rPr>
              <a:t>For attributes, noise refers to modification of original values</a:t>
            </a:r>
          </a:p>
          <a:p>
            <a:pPr lvl="1"/>
            <a:r>
              <a:rPr lang="en-US" sz="2100" dirty="0">
                <a:latin typeface="+mj-lt"/>
              </a:rPr>
              <a:t>Examples: distortion of a person’s voice when talking on a poor phone and “snow” on television screen</a:t>
            </a:r>
          </a:p>
          <a:p>
            <a:pPr lvl="1"/>
            <a:r>
              <a:rPr lang="en-US" sz="2100" dirty="0">
                <a:latin typeface="+mj-lt"/>
              </a:rPr>
              <a:t>The figures below show two sine waves of the same magnitude and different frequencies, the waves combined, and the two sine waves with random noise</a:t>
            </a:r>
          </a:p>
          <a:p>
            <a:pPr lvl="2"/>
            <a:r>
              <a:rPr lang="en-US" sz="1700" dirty="0">
                <a:latin typeface="+mj-lt"/>
              </a:rPr>
              <a:t> The magnitude and shape of the original signal is distorted </a:t>
            </a:r>
          </a:p>
          <a:p>
            <a:pPr lvl="1"/>
            <a:endParaRPr lang="en-US" dirty="0"/>
          </a:p>
          <a:p>
            <a:pPr lvl="1"/>
            <a:endParaRPr lang="en-US" dirty="0"/>
          </a:p>
        </p:txBody>
      </p:sp>
      <p:pic>
        <p:nvPicPr>
          <p:cNvPr id="4" name="Picture 3">
            <a:extLst>
              <a:ext uri="{FF2B5EF4-FFF2-40B4-BE49-F238E27FC236}">
                <a16:creationId xmlns:a16="http://schemas.microsoft.com/office/drawing/2014/main" id="{9AB54409-6EE6-4A1C-9D0B-7CD3AF6E4659}"/>
              </a:ext>
            </a:extLst>
          </p:cNvPr>
          <p:cNvPicPr>
            <a:picLocks noChangeAspect="1"/>
          </p:cNvPicPr>
          <p:nvPr/>
        </p:nvPicPr>
        <p:blipFill>
          <a:blip r:embed="rId3"/>
          <a:stretch>
            <a:fillRect/>
          </a:stretch>
        </p:blipFill>
        <p:spPr>
          <a:xfrm>
            <a:off x="0" y="3733800"/>
            <a:ext cx="3045649" cy="2286000"/>
          </a:xfrm>
          <a:prstGeom prst="rect">
            <a:avLst/>
          </a:prstGeom>
        </p:spPr>
      </p:pic>
      <p:pic>
        <p:nvPicPr>
          <p:cNvPr id="9" name="Picture 8">
            <a:extLst>
              <a:ext uri="{FF2B5EF4-FFF2-40B4-BE49-F238E27FC236}">
                <a16:creationId xmlns:a16="http://schemas.microsoft.com/office/drawing/2014/main" id="{681AF5E1-14E2-4B56-A568-ADB4A4652A48}"/>
              </a:ext>
            </a:extLst>
          </p:cNvPr>
          <p:cNvPicPr>
            <a:picLocks noChangeAspect="1"/>
          </p:cNvPicPr>
          <p:nvPr/>
        </p:nvPicPr>
        <p:blipFill>
          <a:blip r:embed="rId4"/>
          <a:stretch>
            <a:fillRect/>
          </a:stretch>
        </p:blipFill>
        <p:spPr>
          <a:xfrm>
            <a:off x="6021681" y="3733800"/>
            <a:ext cx="3045649" cy="2286000"/>
          </a:xfrm>
          <a:prstGeom prst="rect">
            <a:avLst/>
          </a:prstGeom>
        </p:spPr>
      </p:pic>
      <p:pic>
        <p:nvPicPr>
          <p:cNvPr id="11" name="Picture 10">
            <a:extLst>
              <a:ext uri="{FF2B5EF4-FFF2-40B4-BE49-F238E27FC236}">
                <a16:creationId xmlns:a16="http://schemas.microsoft.com/office/drawing/2014/main" id="{B986DA59-19B3-4F8E-A616-32746CC7069A}"/>
              </a:ext>
            </a:extLst>
          </p:cNvPr>
          <p:cNvPicPr>
            <a:picLocks noChangeAspect="1"/>
          </p:cNvPicPr>
          <p:nvPr/>
        </p:nvPicPr>
        <p:blipFill>
          <a:blip r:embed="rId5"/>
          <a:stretch>
            <a:fillRect/>
          </a:stretch>
        </p:blipFill>
        <p:spPr>
          <a:xfrm>
            <a:off x="3049881" y="3733800"/>
            <a:ext cx="3045649" cy="2286000"/>
          </a:xfrm>
          <a:prstGeom prst="rect">
            <a:avLst/>
          </a:prstGeom>
        </p:spPr>
      </p:pic>
    </p:spTree>
    <p:extLst>
      <p:ext uri="{BB962C8B-B14F-4D97-AF65-F5344CB8AC3E}">
        <p14:creationId xmlns:p14="http://schemas.microsoft.com/office/powerpoint/2010/main" val="20576967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Grp="1" noChangeArrowheads="1"/>
          </p:cNvSpPr>
          <p:nvPr>
            <p:ph type="body" idx="1"/>
          </p:nvPr>
        </p:nvSpPr>
        <p:spPr/>
        <p:txBody>
          <a:bodyPr/>
          <a:lstStyle/>
          <a:p>
            <a:r>
              <a:rPr lang="en-US" b="1" i="1" dirty="0">
                <a:solidFill>
                  <a:srgbClr val="CC6600"/>
                </a:solidFill>
              </a:rPr>
              <a:t>Outliers</a:t>
            </a:r>
            <a:r>
              <a:rPr lang="en-US" dirty="0"/>
              <a:t> are data objects with characteristics that are considerably different than most of the other data objects in the data set</a:t>
            </a:r>
          </a:p>
          <a:p>
            <a:pPr lvl="1"/>
            <a:r>
              <a:rPr lang="en-US" b="1" dirty="0"/>
              <a:t>Case 1:</a:t>
            </a:r>
            <a:r>
              <a:rPr lang="en-US" dirty="0"/>
              <a:t> Outliers are </a:t>
            </a:r>
            <a:br>
              <a:rPr lang="en-US" dirty="0"/>
            </a:br>
            <a:r>
              <a:rPr lang="en-US" dirty="0"/>
              <a:t>noise that interferes</a:t>
            </a:r>
            <a:br>
              <a:rPr lang="en-US" dirty="0"/>
            </a:br>
            <a:r>
              <a:rPr lang="en-US" dirty="0"/>
              <a:t>with data analysis </a:t>
            </a:r>
            <a:br>
              <a:rPr lang="en-US" dirty="0"/>
            </a:br>
            <a:endParaRPr lang="en-US" sz="1200" dirty="0"/>
          </a:p>
          <a:p>
            <a:pPr lvl="1"/>
            <a:r>
              <a:rPr lang="en-US" b="1" dirty="0"/>
              <a:t>Case 2: </a:t>
            </a:r>
            <a:r>
              <a:rPr lang="en-US" dirty="0"/>
              <a:t>Outliers are </a:t>
            </a:r>
            <a:br>
              <a:rPr lang="en-US" dirty="0"/>
            </a:br>
            <a:r>
              <a:rPr lang="en-US" dirty="0"/>
              <a:t>the goal of our analysis</a:t>
            </a:r>
          </a:p>
          <a:p>
            <a:pPr lvl="2"/>
            <a:r>
              <a:rPr lang="en-US" dirty="0"/>
              <a:t> </a:t>
            </a:r>
            <a:r>
              <a:rPr lang="en-US" sz="2200" dirty="0"/>
              <a:t>Credit card fraud</a:t>
            </a:r>
          </a:p>
          <a:p>
            <a:pPr lvl="2"/>
            <a:r>
              <a:rPr lang="en-US" sz="2200" dirty="0"/>
              <a:t> Intrusion detection</a:t>
            </a:r>
            <a:r>
              <a:rPr lang="en-US" dirty="0"/>
              <a:t> </a:t>
            </a:r>
          </a:p>
          <a:p>
            <a:pPr lvl="2"/>
            <a:endParaRPr lang="en-US" sz="1200" dirty="0"/>
          </a:p>
          <a:p>
            <a:r>
              <a:rPr lang="en-US" dirty="0"/>
              <a:t>Causes?</a:t>
            </a:r>
          </a:p>
        </p:txBody>
      </p:sp>
      <p:grpSp>
        <p:nvGrpSpPr>
          <p:cNvPr id="27651" name="Group 4"/>
          <p:cNvGrpSpPr>
            <a:grpSpLocks/>
          </p:cNvGrpSpPr>
          <p:nvPr/>
        </p:nvGrpSpPr>
        <p:grpSpPr bwMode="auto">
          <a:xfrm>
            <a:off x="4495800" y="2439988"/>
            <a:ext cx="4267200" cy="3884612"/>
            <a:chOff x="3648" y="2448"/>
            <a:chExt cx="2112" cy="1872"/>
          </a:xfrm>
        </p:grpSpPr>
        <p:pic>
          <p:nvPicPr>
            <p:cNvPr id="276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8" y="2448"/>
              <a:ext cx="2112" cy="1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7654" name="Oval 6"/>
            <p:cNvSpPr>
              <a:spLocks noChangeArrowheads="1"/>
            </p:cNvSpPr>
            <p:nvPr/>
          </p:nvSpPr>
          <p:spPr bwMode="auto">
            <a:xfrm>
              <a:off x="3766" y="2961"/>
              <a:ext cx="86" cy="84"/>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55" name="Oval 7"/>
            <p:cNvSpPr>
              <a:spLocks noChangeArrowheads="1"/>
            </p:cNvSpPr>
            <p:nvPr/>
          </p:nvSpPr>
          <p:spPr bwMode="auto">
            <a:xfrm>
              <a:off x="3907" y="3224"/>
              <a:ext cx="86" cy="84"/>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56" name="Oval 8"/>
            <p:cNvSpPr>
              <a:spLocks noChangeArrowheads="1"/>
            </p:cNvSpPr>
            <p:nvPr/>
          </p:nvSpPr>
          <p:spPr bwMode="auto">
            <a:xfrm>
              <a:off x="5612" y="3871"/>
              <a:ext cx="86" cy="85"/>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57" name="Oval 9"/>
            <p:cNvSpPr>
              <a:spLocks noChangeArrowheads="1"/>
            </p:cNvSpPr>
            <p:nvPr/>
          </p:nvSpPr>
          <p:spPr bwMode="auto">
            <a:xfrm>
              <a:off x="4319" y="3937"/>
              <a:ext cx="86" cy="84"/>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58" name="Rectangle 10"/>
            <p:cNvSpPr>
              <a:spLocks noChangeArrowheads="1"/>
            </p:cNvSpPr>
            <p:nvPr/>
          </p:nvSpPr>
          <p:spPr bwMode="auto">
            <a:xfrm>
              <a:off x="4944" y="3072"/>
              <a:ext cx="192" cy="24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27659" name="Rectangle 11"/>
            <p:cNvSpPr>
              <a:spLocks noChangeArrowheads="1"/>
            </p:cNvSpPr>
            <p:nvPr/>
          </p:nvSpPr>
          <p:spPr bwMode="auto">
            <a:xfrm>
              <a:off x="3888" y="3120"/>
              <a:ext cx="192" cy="24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grpSp>
      <p:sp>
        <p:nvSpPr>
          <p:cNvPr id="27652" name="Rectangle 2"/>
          <p:cNvSpPr>
            <a:spLocks noGrp="1" noChangeArrowheads="1"/>
          </p:cNvSpPr>
          <p:nvPr>
            <p:ph type="title"/>
          </p:nvPr>
        </p:nvSpPr>
        <p:spPr/>
        <p:txBody>
          <a:bodyPr/>
          <a:lstStyle/>
          <a:p>
            <a:r>
              <a:rPr lang="en-US"/>
              <a:t>Outliers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CA45B-785D-D731-8A2A-8F9448808ECE}"/>
              </a:ext>
            </a:extLst>
          </p:cNvPr>
          <p:cNvSpPr>
            <a:spLocks noGrp="1"/>
          </p:cNvSpPr>
          <p:nvPr>
            <p:ph type="title"/>
          </p:nvPr>
        </p:nvSpPr>
        <p:spPr/>
        <p:txBody>
          <a:bodyPr/>
          <a:lstStyle/>
          <a:p>
            <a:r>
              <a:rPr lang="en-US" dirty="0"/>
              <a:t>Basic Type </a:t>
            </a:r>
          </a:p>
        </p:txBody>
      </p:sp>
      <p:sp>
        <p:nvSpPr>
          <p:cNvPr id="3" name="Text Placeholder 2">
            <a:extLst>
              <a:ext uri="{FF2B5EF4-FFF2-40B4-BE49-F238E27FC236}">
                <a16:creationId xmlns:a16="http://schemas.microsoft.com/office/drawing/2014/main" id="{8BE558BD-6DC0-3CD9-2A92-577CCAC548C4}"/>
              </a:ext>
            </a:extLst>
          </p:cNvPr>
          <p:cNvSpPr>
            <a:spLocks noGrp="1"/>
          </p:cNvSpPr>
          <p:nvPr>
            <p:ph type="body" sz="half" idx="1"/>
          </p:nvPr>
        </p:nvSpPr>
        <p:spPr/>
        <p:txBody>
          <a:bodyPr/>
          <a:lstStyle/>
          <a:p>
            <a:r>
              <a:rPr lang="en-US" dirty="0" err="1"/>
              <a:t>Nondependency</a:t>
            </a:r>
            <a:r>
              <a:rPr lang="en-US" dirty="0"/>
              <a:t>-Oriented Data: most multidimensional data </a:t>
            </a:r>
          </a:p>
        </p:txBody>
      </p:sp>
      <p:sp>
        <p:nvSpPr>
          <p:cNvPr id="4" name="Content Placeholder 3">
            <a:extLst>
              <a:ext uri="{FF2B5EF4-FFF2-40B4-BE49-F238E27FC236}">
                <a16:creationId xmlns:a16="http://schemas.microsoft.com/office/drawing/2014/main" id="{C55D26E3-7C17-8548-4E21-EC9CF78E271C}"/>
              </a:ext>
            </a:extLst>
          </p:cNvPr>
          <p:cNvSpPr>
            <a:spLocks noGrp="1"/>
          </p:cNvSpPr>
          <p:nvPr>
            <p:ph sz="half" idx="2"/>
          </p:nvPr>
        </p:nvSpPr>
        <p:spPr/>
        <p:txBody>
          <a:bodyPr/>
          <a:lstStyle/>
          <a:p>
            <a:r>
              <a:rPr lang="en-US" dirty="0"/>
              <a:t>Dependency-Oriented data:</a:t>
            </a:r>
          </a:p>
          <a:p>
            <a:pPr lvl="1"/>
            <a:r>
              <a:rPr lang="en-US" dirty="0"/>
              <a:t>Implicit dependency</a:t>
            </a:r>
          </a:p>
          <a:p>
            <a:pPr lvl="2"/>
            <a:r>
              <a:rPr lang="en-US" dirty="0"/>
              <a:t>Time series</a:t>
            </a:r>
          </a:p>
          <a:p>
            <a:pPr lvl="1"/>
            <a:r>
              <a:rPr lang="en-US" dirty="0"/>
              <a:t>Explicit dependency</a:t>
            </a:r>
          </a:p>
          <a:p>
            <a:pPr lvl="2"/>
            <a:r>
              <a:rPr lang="en-US" dirty="0"/>
              <a:t>Graph </a:t>
            </a:r>
          </a:p>
          <a:p>
            <a:pPr lvl="1"/>
            <a:endParaRPr lang="en-US" dirty="0"/>
          </a:p>
        </p:txBody>
      </p:sp>
    </p:spTree>
    <p:extLst>
      <p:ext uri="{BB962C8B-B14F-4D97-AF65-F5344CB8AC3E}">
        <p14:creationId xmlns:p14="http://schemas.microsoft.com/office/powerpoint/2010/main" val="8125840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4"/>
          <p:cNvSpPr>
            <a:spLocks noGrp="1" noChangeArrowheads="1"/>
          </p:cNvSpPr>
          <p:nvPr>
            <p:ph type="title"/>
          </p:nvPr>
        </p:nvSpPr>
        <p:spPr/>
        <p:txBody>
          <a:bodyPr/>
          <a:lstStyle/>
          <a:p>
            <a:r>
              <a:rPr lang="en-US" dirty="0"/>
              <a:t>Missing Values</a:t>
            </a:r>
          </a:p>
        </p:txBody>
      </p:sp>
      <p:sp>
        <p:nvSpPr>
          <p:cNvPr id="28675" name="Rectangle 5"/>
          <p:cNvSpPr>
            <a:spLocks noGrp="1" noChangeArrowheads="1"/>
          </p:cNvSpPr>
          <p:nvPr>
            <p:ph type="body" idx="1"/>
          </p:nvPr>
        </p:nvSpPr>
        <p:spPr/>
        <p:txBody>
          <a:bodyPr/>
          <a:lstStyle/>
          <a:p>
            <a:pPr>
              <a:lnSpc>
                <a:spcPct val="90000"/>
              </a:lnSpc>
            </a:pPr>
            <a:r>
              <a:rPr lang="en-US" dirty="0"/>
              <a:t>Reasons for missing values</a:t>
            </a:r>
          </a:p>
          <a:p>
            <a:pPr lvl="1">
              <a:lnSpc>
                <a:spcPct val="90000"/>
              </a:lnSpc>
            </a:pPr>
            <a:r>
              <a:rPr lang="en-US" dirty="0"/>
              <a:t>Information is not collected </a:t>
            </a:r>
            <a:br>
              <a:rPr lang="en-US" dirty="0"/>
            </a:br>
            <a:r>
              <a:rPr lang="en-US" dirty="0"/>
              <a:t>(e.g., people decline to give their age and weight)</a:t>
            </a:r>
          </a:p>
          <a:p>
            <a:pPr lvl="1">
              <a:lnSpc>
                <a:spcPct val="90000"/>
              </a:lnSpc>
            </a:pPr>
            <a:r>
              <a:rPr lang="en-US" dirty="0"/>
              <a:t>Attributes may not be applicable to all cases </a:t>
            </a:r>
            <a:br>
              <a:rPr lang="en-US" dirty="0"/>
            </a:br>
            <a:r>
              <a:rPr lang="en-US" dirty="0"/>
              <a:t>(e.g., annual income is not applicable to children)</a:t>
            </a:r>
          </a:p>
          <a:p>
            <a:pPr lvl="1">
              <a:lnSpc>
                <a:spcPct val="90000"/>
              </a:lnSpc>
            </a:pPr>
            <a:endParaRPr lang="en-US" dirty="0"/>
          </a:p>
          <a:p>
            <a:pPr>
              <a:lnSpc>
                <a:spcPct val="90000"/>
              </a:lnSpc>
            </a:pPr>
            <a:r>
              <a:rPr lang="en-US" dirty="0"/>
              <a:t>Handling missing values</a:t>
            </a:r>
          </a:p>
          <a:p>
            <a:pPr lvl="1">
              <a:lnSpc>
                <a:spcPct val="90000"/>
              </a:lnSpc>
            </a:pPr>
            <a:r>
              <a:rPr lang="en-US" dirty="0"/>
              <a:t>Eliminate data objects or variables</a:t>
            </a:r>
          </a:p>
          <a:p>
            <a:pPr lvl="1">
              <a:lnSpc>
                <a:spcPct val="90000"/>
              </a:lnSpc>
            </a:pPr>
            <a:r>
              <a:rPr lang="en-US" dirty="0"/>
              <a:t>Estimate missing values</a:t>
            </a:r>
          </a:p>
          <a:p>
            <a:pPr marL="1147763" lvl="2" indent="-233363">
              <a:lnSpc>
                <a:spcPct val="90000"/>
              </a:lnSpc>
            </a:pPr>
            <a:r>
              <a:rPr lang="en-US" dirty="0"/>
              <a:t>Example: time series of temperature</a:t>
            </a:r>
          </a:p>
          <a:p>
            <a:pPr marL="1147763" lvl="2" indent="-233363">
              <a:lnSpc>
                <a:spcPct val="90000"/>
              </a:lnSpc>
            </a:pPr>
            <a:r>
              <a:rPr lang="en-US" dirty="0"/>
              <a:t>Example: census results </a:t>
            </a:r>
          </a:p>
          <a:p>
            <a:pPr lvl="1">
              <a:lnSpc>
                <a:spcPct val="90000"/>
              </a:lnSpc>
            </a:pPr>
            <a:r>
              <a:rPr lang="en-US" dirty="0"/>
              <a:t>Ignore the missing value during analysis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t>Duplicate Data</a:t>
            </a:r>
          </a:p>
        </p:txBody>
      </p:sp>
      <p:sp>
        <p:nvSpPr>
          <p:cNvPr id="29699" name="Rectangle 3"/>
          <p:cNvSpPr>
            <a:spLocks noGrp="1" noChangeArrowheads="1"/>
          </p:cNvSpPr>
          <p:nvPr>
            <p:ph type="body" idx="1"/>
          </p:nvPr>
        </p:nvSpPr>
        <p:spPr/>
        <p:txBody>
          <a:bodyPr>
            <a:normAutofit lnSpcReduction="10000"/>
          </a:bodyPr>
          <a:lstStyle/>
          <a:p>
            <a:r>
              <a:rPr lang="en-US" dirty="0"/>
              <a:t>Data set may include data objects that are duplicates, or almost duplicates of one another</a:t>
            </a:r>
          </a:p>
          <a:p>
            <a:pPr lvl="1"/>
            <a:r>
              <a:rPr lang="en-US" dirty="0"/>
              <a:t>Major issue when merging data from heterogeneous sources</a:t>
            </a:r>
          </a:p>
          <a:p>
            <a:pPr lvl="1"/>
            <a:endParaRPr lang="en-US" dirty="0"/>
          </a:p>
          <a:p>
            <a:r>
              <a:rPr lang="en-US" dirty="0"/>
              <a:t>Examples:</a:t>
            </a:r>
          </a:p>
          <a:p>
            <a:pPr lvl="1"/>
            <a:r>
              <a:rPr lang="en-US" dirty="0"/>
              <a:t>Same person with multiple email addresses</a:t>
            </a:r>
          </a:p>
          <a:p>
            <a:pPr lvl="1"/>
            <a:endParaRPr lang="en-US" dirty="0"/>
          </a:p>
          <a:p>
            <a:r>
              <a:rPr lang="en-US" dirty="0"/>
              <a:t>Data cleaning</a:t>
            </a:r>
          </a:p>
          <a:p>
            <a:pPr lvl="1"/>
            <a:r>
              <a:rPr lang="en-US" dirty="0"/>
              <a:t>Process of dealing with duplicate data issues</a:t>
            </a:r>
          </a:p>
          <a:p>
            <a:pPr lvl="1"/>
            <a:endParaRPr lang="en-US" dirty="0"/>
          </a:p>
          <a:p>
            <a:r>
              <a:rPr lang="en-US" dirty="0"/>
              <a:t>When should duplicate data not be removed?</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Data Preprocessing</a:t>
            </a:r>
          </a:p>
        </p:txBody>
      </p:sp>
      <p:sp>
        <p:nvSpPr>
          <p:cNvPr id="30723" name="Rectangle 3"/>
          <p:cNvSpPr>
            <a:spLocks noGrp="1" noChangeArrowheads="1"/>
          </p:cNvSpPr>
          <p:nvPr>
            <p:ph type="body" idx="1"/>
          </p:nvPr>
        </p:nvSpPr>
        <p:spPr/>
        <p:txBody>
          <a:bodyPr/>
          <a:lstStyle/>
          <a:p>
            <a:pPr>
              <a:lnSpc>
                <a:spcPct val="120000"/>
              </a:lnSpc>
            </a:pPr>
            <a:r>
              <a:rPr lang="en-US" dirty="0"/>
              <a:t>Aggregation</a:t>
            </a:r>
          </a:p>
          <a:p>
            <a:pPr>
              <a:lnSpc>
                <a:spcPct val="120000"/>
              </a:lnSpc>
            </a:pPr>
            <a:r>
              <a:rPr lang="en-US" dirty="0"/>
              <a:t>Sampling</a:t>
            </a:r>
          </a:p>
          <a:p>
            <a:pPr>
              <a:lnSpc>
                <a:spcPct val="120000"/>
              </a:lnSpc>
            </a:pPr>
            <a:r>
              <a:rPr lang="en-US" dirty="0"/>
              <a:t>Discretization and </a:t>
            </a:r>
            <a:r>
              <a:rPr lang="en-US" dirty="0" err="1"/>
              <a:t>Binarization</a:t>
            </a:r>
            <a:endParaRPr lang="en-US" dirty="0"/>
          </a:p>
          <a:p>
            <a:pPr>
              <a:lnSpc>
                <a:spcPct val="120000"/>
              </a:lnSpc>
            </a:pPr>
            <a:r>
              <a:rPr lang="en-US" dirty="0"/>
              <a:t>Attribute/Variable Transformation</a:t>
            </a:r>
          </a:p>
          <a:p>
            <a:pPr>
              <a:lnSpc>
                <a:spcPct val="120000"/>
              </a:lnSpc>
            </a:pPr>
            <a:r>
              <a:rPr lang="en-US" dirty="0"/>
              <a:t>Dimensionality Reduction</a:t>
            </a:r>
          </a:p>
          <a:p>
            <a:pPr>
              <a:lnSpc>
                <a:spcPct val="120000"/>
              </a:lnSpc>
            </a:pPr>
            <a:r>
              <a:rPr lang="en-US" dirty="0"/>
              <a:t>Feature subset selection</a:t>
            </a:r>
          </a:p>
          <a:p>
            <a:pPr>
              <a:lnSpc>
                <a:spcPct val="120000"/>
              </a:lnSpc>
            </a:pPr>
            <a:r>
              <a:rPr lang="en-US" dirty="0"/>
              <a:t>Feature creation</a:t>
            </a:r>
          </a:p>
          <a:p>
            <a:pPr>
              <a:lnSpc>
                <a:spcPct val="120000"/>
              </a:lnSpc>
            </a:pPr>
            <a:endParaRPr lang="en-US" dirty="0"/>
          </a:p>
          <a:p>
            <a:endParaRPr lang="en-US" dirty="0"/>
          </a:p>
        </p:txBody>
      </p:sp>
    </p:spTree>
    <p:extLst>
      <p:ext uri="{BB962C8B-B14F-4D97-AF65-F5344CB8AC3E}">
        <p14:creationId xmlns:p14="http://schemas.microsoft.com/office/powerpoint/2010/main" val="9098488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t>Aggregation</a:t>
            </a:r>
          </a:p>
        </p:txBody>
      </p:sp>
      <p:sp>
        <p:nvSpPr>
          <p:cNvPr id="31747" name="Rectangle 3"/>
          <p:cNvSpPr>
            <a:spLocks noGrp="1" noChangeArrowheads="1"/>
          </p:cNvSpPr>
          <p:nvPr>
            <p:ph type="body" idx="1"/>
          </p:nvPr>
        </p:nvSpPr>
        <p:spPr>
          <a:xfrm>
            <a:off x="378372" y="1143000"/>
            <a:ext cx="8318500" cy="3124200"/>
          </a:xfrm>
        </p:spPr>
        <p:txBody>
          <a:bodyPr/>
          <a:lstStyle/>
          <a:p>
            <a:r>
              <a:rPr lang="en-US" sz="2200" dirty="0"/>
              <a:t>Combining two or more attributes (or objects) into a single attribute (or object)</a:t>
            </a:r>
          </a:p>
          <a:p>
            <a:r>
              <a:rPr lang="en-US" sz="2200" dirty="0"/>
              <a:t>Purpose</a:t>
            </a:r>
          </a:p>
          <a:p>
            <a:pPr lvl="1"/>
            <a:r>
              <a:rPr lang="en-US" sz="1600" dirty="0"/>
              <a:t>Data reduction -  reduce the number of attributes or objects</a:t>
            </a:r>
          </a:p>
          <a:p>
            <a:pPr lvl="1"/>
            <a:r>
              <a:rPr lang="en-US" sz="1600" dirty="0"/>
              <a:t>Change of scale</a:t>
            </a:r>
          </a:p>
          <a:p>
            <a:pPr lvl="2"/>
            <a:r>
              <a:rPr lang="en-US" sz="1600" dirty="0"/>
              <a:t> Cities aggregated into regions, states, countries, etc.</a:t>
            </a:r>
          </a:p>
          <a:p>
            <a:pPr lvl="2"/>
            <a:r>
              <a:rPr lang="en-US" sz="1600" dirty="0"/>
              <a:t> Days aggregated into weeks, months, or years</a:t>
            </a:r>
          </a:p>
          <a:p>
            <a:pPr lvl="1"/>
            <a:r>
              <a:rPr lang="en-US" sz="1600" dirty="0"/>
              <a:t>More “stable” data -  aggregated data tends to have less variability </a:t>
            </a:r>
          </a:p>
        </p:txBody>
      </p:sp>
      <p:pic>
        <p:nvPicPr>
          <p:cNvPr id="3" name="Picture 2">
            <a:extLst>
              <a:ext uri="{FF2B5EF4-FFF2-40B4-BE49-F238E27FC236}">
                <a16:creationId xmlns:a16="http://schemas.microsoft.com/office/drawing/2014/main" id="{0CE508B9-B245-40B3-9120-1E4CFDB877C7}"/>
              </a:ext>
            </a:extLst>
          </p:cNvPr>
          <p:cNvPicPr>
            <a:picLocks noChangeAspect="1"/>
          </p:cNvPicPr>
          <p:nvPr/>
        </p:nvPicPr>
        <p:blipFill>
          <a:blip r:embed="rId2"/>
          <a:stretch>
            <a:fillRect/>
          </a:stretch>
        </p:blipFill>
        <p:spPr>
          <a:xfrm>
            <a:off x="914400" y="4072537"/>
            <a:ext cx="6400800" cy="2175863"/>
          </a:xfrm>
          <a:prstGeom prst="rect">
            <a:avLst/>
          </a:prstGeom>
        </p:spPr>
      </p:pic>
    </p:spTree>
    <p:extLst>
      <p:ext uri="{BB962C8B-B14F-4D97-AF65-F5344CB8AC3E}">
        <p14:creationId xmlns:p14="http://schemas.microsoft.com/office/powerpoint/2010/main" val="21561116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Example: Precipitation in Australia</a:t>
            </a:r>
          </a:p>
        </p:txBody>
      </p:sp>
      <p:sp>
        <p:nvSpPr>
          <p:cNvPr id="32771" name="Rectangle 3"/>
          <p:cNvSpPr>
            <a:spLocks noGrp="1" noChangeArrowheads="1"/>
          </p:cNvSpPr>
          <p:nvPr>
            <p:ph type="body" idx="1"/>
          </p:nvPr>
        </p:nvSpPr>
        <p:spPr/>
        <p:txBody>
          <a:bodyPr/>
          <a:lstStyle/>
          <a:p>
            <a:r>
              <a:rPr lang="en-US"/>
              <a:t>This example is based on precipitation in Australia from the period 1982 to 1993. </a:t>
            </a:r>
          </a:p>
          <a:p>
            <a:pPr lvl="1">
              <a:buFont typeface="Arial" pitchFamily="34" charset="0"/>
              <a:buNone/>
            </a:pPr>
            <a:r>
              <a:rPr lang="en-US"/>
              <a:t>The next slide shows </a:t>
            </a:r>
          </a:p>
          <a:p>
            <a:pPr lvl="1"/>
            <a:r>
              <a:rPr lang="en-US"/>
              <a:t>A histogram for the standard deviation of average monthly precipitation for 3,030 0.5◦ by 0.5◦ grid cells in Australia, and</a:t>
            </a:r>
          </a:p>
          <a:p>
            <a:pPr lvl="1"/>
            <a:r>
              <a:rPr lang="en-US"/>
              <a:t>A histogram for the standard deviation of the average yearly precipitation for the same locations.</a:t>
            </a:r>
          </a:p>
          <a:p>
            <a:r>
              <a:rPr lang="en-US"/>
              <a:t>The average yearly precipitation has less variability than the average monthly precipitation. </a:t>
            </a:r>
          </a:p>
          <a:p>
            <a:r>
              <a:rPr lang="en-US"/>
              <a:t>All precipitation measurements (and their standard deviations) are in centimeters.</a:t>
            </a:r>
          </a:p>
        </p:txBody>
      </p:sp>
    </p:spTree>
    <p:extLst>
      <p:ext uri="{BB962C8B-B14F-4D97-AF65-F5344CB8AC3E}">
        <p14:creationId xmlns:p14="http://schemas.microsoft.com/office/powerpoint/2010/main" val="393608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t>Example: Precipitation in Australia …</a:t>
            </a:r>
          </a:p>
        </p:txBody>
      </p:sp>
      <p:sp>
        <p:nvSpPr>
          <p:cNvPr id="33795" name="Text Box 4"/>
          <p:cNvSpPr txBox="1">
            <a:spLocks noChangeArrowheads="1"/>
          </p:cNvSpPr>
          <p:nvPr/>
        </p:nvSpPr>
        <p:spPr bwMode="auto">
          <a:xfrm>
            <a:off x="1676400" y="3657600"/>
            <a:ext cx="160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endParaRPr lang="en-US"/>
          </a:p>
        </p:txBody>
      </p:sp>
      <p:sp>
        <p:nvSpPr>
          <p:cNvPr id="33796" name="Text Box 5"/>
          <p:cNvSpPr txBox="1">
            <a:spLocks noChangeArrowheads="1"/>
          </p:cNvSpPr>
          <p:nvPr/>
        </p:nvSpPr>
        <p:spPr bwMode="auto">
          <a:xfrm>
            <a:off x="381000" y="5654675"/>
            <a:ext cx="4038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1800" dirty="0"/>
              <a:t>Standard Deviation of Average Monthly Precipitation</a:t>
            </a:r>
          </a:p>
        </p:txBody>
      </p:sp>
      <p:sp>
        <p:nvSpPr>
          <p:cNvPr id="33797" name="Rectangle 6"/>
          <p:cNvSpPr>
            <a:spLocks noChangeArrowheads="1"/>
          </p:cNvSpPr>
          <p:nvPr/>
        </p:nvSpPr>
        <p:spPr bwMode="auto">
          <a:xfrm>
            <a:off x="1717675" y="5984875"/>
            <a:ext cx="18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spcBef>
                <a:spcPct val="50000"/>
              </a:spcBef>
            </a:pPr>
            <a:endParaRPr lang="en-US"/>
          </a:p>
        </p:txBody>
      </p:sp>
      <p:sp>
        <p:nvSpPr>
          <p:cNvPr id="33798" name="Text Box 7"/>
          <p:cNvSpPr txBox="1">
            <a:spLocks noChangeArrowheads="1"/>
          </p:cNvSpPr>
          <p:nvPr/>
        </p:nvSpPr>
        <p:spPr bwMode="auto">
          <a:xfrm>
            <a:off x="4876800" y="5654675"/>
            <a:ext cx="3429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1800"/>
              <a:t>Standard Deviation of Average Yearly Precipitation</a:t>
            </a:r>
          </a:p>
        </p:txBody>
      </p:sp>
      <p:pic>
        <p:nvPicPr>
          <p:cNvPr id="33799" name="Picture 8"/>
          <p:cNvPicPr>
            <a:picLocks noChangeAspect="1" noChangeArrowheads="1"/>
          </p:cNvPicPr>
          <p:nvPr/>
        </p:nvPicPr>
        <p:blipFill rotWithShape="1">
          <a:blip r:embed="rId3">
            <a:extLst>
              <a:ext uri="{28A0092B-C50C-407E-A947-70E740481C1C}">
                <a14:useLocalDpi xmlns:a14="http://schemas.microsoft.com/office/drawing/2010/main" val="0"/>
              </a:ext>
            </a:extLst>
          </a:blip>
          <a:srcRect l="2975" r="18164" b="5911"/>
          <a:stretch/>
        </p:blipFill>
        <p:spPr bwMode="auto">
          <a:xfrm>
            <a:off x="152400" y="1768475"/>
            <a:ext cx="4038600"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3800" name="Picture 9"/>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861" r="5850" b="6668"/>
          <a:stretch/>
        </p:blipFill>
        <p:spPr bwMode="auto">
          <a:xfrm>
            <a:off x="4648200" y="1768476"/>
            <a:ext cx="4495800" cy="3584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3801" name="Text Box 10"/>
          <p:cNvSpPr txBox="1">
            <a:spLocks noChangeArrowheads="1"/>
          </p:cNvSpPr>
          <p:nvPr/>
        </p:nvSpPr>
        <p:spPr bwMode="auto">
          <a:xfrm>
            <a:off x="533400" y="1143000"/>
            <a:ext cx="601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400"/>
              <a:t>Variation of Precipitation in Australia</a:t>
            </a:r>
          </a:p>
        </p:txBody>
      </p:sp>
    </p:spTree>
    <p:extLst>
      <p:ext uri="{BB962C8B-B14F-4D97-AF65-F5344CB8AC3E}">
        <p14:creationId xmlns:p14="http://schemas.microsoft.com/office/powerpoint/2010/main" val="27498148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228600" y="0"/>
            <a:ext cx="8585200" cy="685800"/>
          </a:xfrm>
        </p:spPr>
        <p:txBody>
          <a:bodyPr/>
          <a:lstStyle/>
          <a:p>
            <a:r>
              <a:rPr lang="en-US"/>
              <a:t>Sampling </a:t>
            </a:r>
          </a:p>
        </p:txBody>
      </p:sp>
      <p:sp>
        <p:nvSpPr>
          <p:cNvPr id="34819" name="Rectangle 3"/>
          <p:cNvSpPr>
            <a:spLocks noGrp="1" noChangeArrowheads="1"/>
          </p:cNvSpPr>
          <p:nvPr>
            <p:ph type="body" idx="1"/>
          </p:nvPr>
        </p:nvSpPr>
        <p:spPr>
          <a:xfrm>
            <a:off x="146050" y="990600"/>
            <a:ext cx="8394700" cy="5029200"/>
          </a:xfrm>
          <a:noFill/>
        </p:spPr>
        <p:txBody>
          <a:bodyPr>
            <a:normAutofit lnSpcReduction="10000"/>
          </a:bodyPr>
          <a:lstStyle/>
          <a:p>
            <a:pPr marL="285750" indent="-285750" algn="just">
              <a:lnSpc>
                <a:spcPct val="95000"/>
              </a:lnSpc>
              <a:spcBef>
                <a:spcPct val="20000"/>
              </a:spcBef>
            </a:pPr>
            <a:r>
              <a:rPr lang="en-US" dirty="0">
                <a:ea typeface="MS Mincho" pitchFamily="49" charset="-128"/>
              </a:rPr>
              <a:t>Sampling is the main technique employed for data reduction.</a:t>
            </a:r>
          </a:p>
          <a:p>
            <a:pPr lvl="1" algn="just">
              <a:lnSpc>
                <a:spcPct val="95000"/>
              </a:lnSpc>
              <a:spcBef>
                <a:spcPct val="20000"/>
              </a:spcBef>
            </a:pPr>
            <a:r>
              <a:rPr lang="en-US" dirty="0">
                <a:ea typeface="MS Mincho" pitchFamily="49" charset="-128"/>
              </a:rPr>
              <a:t>It is often used for both the preliminary investigation of the data and the final data analysis.</a:t>
            </a:r>
          </a:p>
          <a:p>
            <a:pPr lvl="1" algn="just">
              <a:lnSpc>
                <a:spcPct val="95000"/>
              </a:lnSpc>
              <a:spcBef>
                <a:spcPct val="20000"/>
              </a:spcBef>
              <a:buFont typeface="Arial" pitchFamily="34" charset="0"/>
              <a:buNone/>
            </a:pPr>
            <a:r>
              <a:rPr lang="en-US" sz="2000" dirty="0">
                <a:ea typeface="MS Mincho" pitchFamily="49" charset="-128"/>
              </a:rPr>
              <a:t> </a:t>
            </a:r>
            <a:endParaRPr lang="en-US" sz="2000" dirty="0">
              <a:cs typeface="Times New Roman" pitchFamily="18" charset="0"/>
            </a:endParaRPr>
          </a:p>
          <a:p>
            <a:pPr marL="285750" indent="-285750" algn="just">
              <a:lnSpc>
                <a:spcPct val="95000"/>
              </a:lnSpc>
              <a:spcBef>
                <a:spcPct val="20000"/>
              </a:spcBef>
            </a:pPr>
            <a:r>
              <a:rPr lang="en-US" dirty="0">
                <a:cs typeface="Times New Roman" pitchFamily="18" charset="0"/>
              </a:rPr>
              <a:t>Statisticians often sample because </a:t>
            </a:r>
            <a:r>
              <a:rPr lang="en-US" dirty="0">
                <a:solidFill>
                  <a:srgbClr val="CC6600"/>
                </a:solidFill>
                <a:cs typeface="Times New Roman" pitchFamily="18" charset="0"/>
              </a:rPr>
              <a:t>obtaining</a:t>
            </a:r>
            <a:r>
              <a:rPr lang="en-US" dirty="0">
                <a:cs typeface="Times New Roman" pitchFamily="18" charset="0"/>
              </a:rPr>
              <a:t> the entire set of data of interest is too expensive or time consuming.</a:t>
            </a:r>
          </a:p>
          <a:p>
            <a:pPr marL="285750" indent="-285750" algn="just">
              <a:lnSpc>
                <a:spcPct val="95000"/>
              </a:lnSpc>
              <a:spcBef>
                <a:spcPct val="20000"/>
              </a:spcBef>
              <a:buFont typeface="Monotype Sorts" charset="2"/>
              <a:buNone/>
            </a:pPr>
            <a:r>
              <a:rPr lang="en-US" sz="2400" dirty="0">
                <a:cs typeface="Times New Roman" pitchFamily="18" charset="0"/>
              </a:rPr>
              <a:t> </a:t>
            </a:r>
          </a:p>
          <a:p>
            <a:pPr marL="285750" indent="-285750" algn="just">
              <a:lnSpc>
                <a:spcPct val="95000"/>
              </a:lnSpc>
              <a:spcBef>
                <a:spcPct val="20000"/>
              </a:spcBef>
            </a:pPr>
            <a:r>
              <a:rPr lang="en-US" dirty="0">
                <a:cs typeface="Times New Roman" pitchFamily="18" charset="0"/>
              </a:rPr>
              <a:t>Sampling is typically used in data mining because </a:t>
            </a:r>
            <a:r>
              <a:rPr lang="en-US" dirty="0">
                <a:solidFill>
                  <a:srgbClr val="CC6600"/>
                </a:solidFill>
                <a:cs typeface="Times New Roman" pitchFamily="18" charset="0"/>
              </a:rPr>
              <a:t>processing</a:t>
            </a:r>
            <a:r>
              <a:rPr lang="en-US" dirty="0">
                <a:cs typeface="Times New Roman" pitchFamily="18" charset="0"/>
              </a:rPr>
              <a:t> the entire set of data of interest is too expensive or time consuming.</a:t>
            </a:r>
          </a:p>
        </p:txBody>
      </p:sp>
    </p:spTree>
    <p:extLst>
      <p:ext uri="{BB962C8B-B14F-4D97-AF65-F5344CB8AC3E}">
        <p14:creationId xmlns:p14="http://schemas.microsoft.com/office/powerpoint/2010/main" val="17999631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028"/>
          <p:cNvSpPr>
            <a:spLocks noGrp="1" noChangeArrowheads="1"/>
          </p:cNvSpPr>
          <p:nvPr>
            <p:ph type="title"/>
          </p:nvPr>
        </p:nvSpPr>
        <p:spPr/>
        <p:txBody>
          <a:bodyPr/>
          <a:lstStyle/>
          <a:p>
            <a:r>
              <a:rPr lang="en-US"/>
              <a:t>Sampling … </a:t>
            </a:r>
          </a:p>
        </p:txBody>
      </p:sp>
      <p:sp>
        <p:nvSpPr>
          <p:cNvPr id="35843" name="Rectangle 1029"/>
          <p:cNvSpPr>
            <a:spLocks noGrp="1" noChangeArrowheads="1"/>
          </p:cNvSpPr>
          <p:nvPr>
            <p:ph type="body" idx="1"/>
          </p:nvPr>
        </p:nvSpPr>
        <p:spPr/>
        <p:txBody>
          <a:bodyPr/>
          <a:lstStyle/>
          <a:p>
            <a:r>
              <a:rPr lang="en-US" dirty="0"/>
              <a:t>The key principle for effective sampling is the following: </a:t>
            </a:r>
          </a:p>
          <a:p>
            <a:endParaRPr lang="en-US" dirty="0"/>
          </a:p>
          <a:p>
            <a:pPr lvl="1"/>
            <a:r>
              <a:rPr lang="en-US" dirty="0"/>
              <a:t>Using a sample will work almost as well as using the entire data set, if the sample is </a:t>
            </a:r>
            <a:r>
              <a:rPr lang="en-US" dirty="0">
                <a:solidFill>
                  <a:srgbClr val="CC6600"/>
                </a:solidFill>
              </a:rPr>
              <a:t>representative</a:t>
            </a:r>
            <a:br>
              <a:rPr lang="en-US" dirty="0"/>
            </a:br>
            <a:endParaRPr lang="en-US" dirty="0"/>
          </a:p>
          <a:p>
            <a:pPr lvl="1"/>
            <a:r>
              <a:rPr lang="en-US" dirty="0"/>
              <a:t>A sample is </a:t>
            </a:r>
            <a:r>
              <a:rPr lang="en-US" dirty="0">
                <a:solidFill>
                  <a:srgbClr val="CC6600"/>
                </a:solidFill>
              </a:rPr>
              <a:t>representative</a:t>
            </a:r>
            <a:r>
              <a:rPr lang="en-US" dirty="0"/>
              <a:t> if it has approximately the same properties (of interest) as the original set of data  </a:t>
            </a:r>
          </a:p>
        </p:txBody>
      </p:sp>
    </p:spTree>
    <p:extLst>
      <p:ext uri="{BB962C8B-B14F-4D97-AF65-F5344CB8AC3E}">
        <p14:creationId xmlns:p14="http://schemas.microsoft.com/office/powerpoint/2010/main" val="34389048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050"/>
          <p:cNvSpPr>
            <a:spLocks noGrp="1" noChangeArrowheads="1"/>
          </p:cNvSpPr>
          <p:nvPr>
            <p:ph type="title"/>
          </p:nvPr>
        </p:nvSpPr>
        <p:spPr>
          <a:xfrm>
            <a:off x="228600" y="0"/>
            <a:ext cx="8585200" cy="685800"/>
          </a:xfrm>
        </p:spPr>
        <p:txBody>
          <a:bodyPr/>
          <a:lstStyle/>
          <a:p>
            <a:r>
              <a:rPr lang="en-US"/>
              <a:t>Sample Size</a:t>
            </a:r>
          </a:p>
        </p:txBody>
      </p:sp>
      <p:sp>
        <p:nvSpPr>
          <p:cNvPr id="36867" name="Rectangle 2051"/>
          <p:cNvSpPr>
            <a:spLocks noGrp="1" noChangeArrowheads="1"/>
          </p:cNvSpPr>
          <p:nvPr>
            <p:ph type="body" idx="1"/>
          </p:nvPr>
        </p:nvSpPr>
        <p:spPr>
          <a:xfrm>
            <a:off x="146050" y="990600"/>
            <a:ext cx="8394700" cy="5029200"/>
          </a:xfrm>
          <a:noFill/>
        </p:spPr>
        <p:txBody>
          <a:bodyPr/>
          <a:lstStyle/>
          <a:p>
            <a:pPr marL="285750" indent="-285750" algn="just">
              <a:lnSpc>
                <a:spcPct val="95000"/>
              </a:lnSpc>
              <a:spcBef>
                <a:spcPct val="20000"/>
              </a:spcBef>
            </a:pPr>
            <a:endParaRPr lang="en-US" b="1">
              <a:latin typeface="Times New Roman" pitchFamily="18" charset="0"/>
              <a:cs typeface="Times New Roman" pitchFamily="18" charset="0"/>
            </a:endParaRPr>
          </a:p>
          <a:p>
            <a:pPr marL="285750" indent="-285750" algn="just">
              <a:lnSpc>
                <a:spcPct val="95000"/>
              </a:lnSpc>
              <a:spcBef>
                <a:spcPct val="20000"/>
              </a:spcBef>
              <a:buFont typeface="Monotype Sorts" charset="2"/>
              <a:buNone/>
            </a:pPr>
            <a:r>
              <a:rPr lang="en-US" b="1">
                <a:latin typeface="Times New Roman" pitchFamily="18" charset="0"/>
                <a:cs typeface="Times New Roman" pitchFamily="18" charset="0"/>
              </a:rPr>
              <a:t> </a:t>
            </a:r>
          </a:p>
        </p:txBody>
      </p:sp>
      <p:pic>
        <p:nvPicPr>
          <p:cNvPr id="36868" name="Picture 2052"/>
          <p:cNvPicPr>
            <a:picLocks noChangeAspect="1" noChangeArrowheads="1"/>
          </p:cNvPicPr>
          <p:nvPr/>
        </p:nvPicPr>
        <p:blipFill>
          <a:blip r:embed="rId3">
            <a:extLst>
              <a:ext uri="{28A0092B-C50C-407E-A947-70E740481C1C}">
                <a14:useLocalDpi xmlns:a14="http://schemas.microsoft.com/office/drawing/2010/main" val="0"/>
              </a:ext>
            </a:extLst>
          </a:blip>
          <a:srcRect l="10356" r="12498"/>
          <a:stretch>
            <a:fillRect/>
          </a:stretch>
        </p:blipFill>
        <p:spPr bwMode="auto">
          <a:xfrm>
            <a:off x="52388" y="1844675"/>
            <a:ext cx="3198812"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6869" name="Picture 2053"/>
          <p:cNvPicPr>
            <a:picLocks noChangeAspect="1" noChangeArrowheads="1"/>
          </p:cNvPicPr>
          <p:nvPr/>
        </p:nvPicPr>
        <p:blipFill>
          <a:blip r:embed="rId4">
            <a:extLst>
              <a:ext uri="{28A0092B-C50C-407E-A947-70E740481C1C}">
                <a14:useLocalDpi xmlns:a14="http://schemas.microsoft.com/office/drawing/2010/main" val="0"/>
              </a:ext>
            </a:extLst>
          </a:blip>
          <a:srcRect l="10356" t="13811" r="14642" b="10954"/>
          <a:stretch>
            <a:fillRect/>
          </a:stretch>
        </p:blipFill>
        <p:spPr bwMode="auto">
          <a:xfrm>
            <a:off x="3048000" y="2206625"/>
            <a:ext cx="3198813" cy="240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6870" name="Picture 2054"/>
          <p:cNvPicPr>
            <a:picLocks noChangeAspect="1" noChangeArrowheads="1"/>
          </p:cNvPicPr>
          <p:nvPr/>
        </p:nvPicPr>
        <p:blipFill>
          <a:blip r:embed="rId5">
            <a:extLst>
              <a:ext uri="{28A0092B-C50C-407E-A947-70E740481C1C}">
                <a14:useLocalDpi xmlns:a14="http://schemas.microsoft.com/office/drawing/2010/main" val="0"/>
              </a:ext>
            </a:extLst>
          </a:blip>
          <a:srcRect l="11606" r="13213"/>
          <a:stretch>
            <a:fillRect/>
          </a:stretch>
        </p:blipFill>
        <p:spPr bwMode="auto">
          <a:xfrm>
            <a:off x="5943600" y="1828800"/>
            <a:ext cx="3198813" cy="318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6871" name="Text Box 2055"/>
          <p:cNvSpPr txBox="1">
            <a:spLocks noChangeArrowheads="1"/>
          </p:cNvSpPr>
          <p:nvPr/>
        </p:nvSpPr>
        <p:spPr bwMode="auto">
          <a:xfrm>
            <a:off x="914400" y="4495800"/>
            <a:ext cx="807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a:t>8000 points		         2000 Points			500 Points</a:t>
            </a:r>
          </a:p>
        </p:txBody>
      </p:sp>
    </p:spTree>
    <p:extLst>
      <p:ext uri="{BB962C8B-B14F-4D97-AF65-F5344CB8AC3E}">
        <p14:creationId xmlns:p14="http://schemas.microsoft.com/office/powerpoint/2010/main" val="13391563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4"/>
          <p:cNvSpPr>
            <a:spLocks noGrp="1" noChangeArrowheads="1"/>
          </p:cNvSpPr>
          <p:nvPr>
            <p:ph type="title"/>
          </p:nvPr>
        </p:nvSpPr>
        <p:spPr/>
        <p:txBody>
          <a:bodyPr/>
          <a:lstStyle/>
          <a:p>
            <a:r>
              <a:rPr lang="en-US" dirty="0"/>
              <a:t>Types of Sampling</a:t>
            </a:r>
          </a:p>
        </p:txBody>
      </p:sp>
      <p:sp>
        <p:nvSpPr>
          <p:cNvPr id="37891" name="Rectangle 5"/>
          <p:cNvSpPr>
            <a:spLocks noGrp="1" noChangeArrowheads="1"/>
          </p:cNvSpPr>
          <p:nvPr>
            <p:ph type="body" idx="1"/>
          </p:nvPr>
        </p:nvSpPr>
        <p:spPr>
          <a:xfrm>
            <a:off x="411163" y="990600"/>
            <a:ext cx="8580437" cy="5181600"/>
          </a:xfrm>
        </p:spPr>
        <p:txBody>
          <a:bodyPr>
            <a:normAutofit lnSpcReduction="10000"/>
          </a:bodyPr>
          <a:lstStyle/>
          <a:p>
            <a:pPr>
              <a:lnSpc>
                <a:spcPct val="90000"/>
              </a:lnSpc>
            </a:pPr>
            <a:r>
              <a:rPr lang="en-US" dirty="0"/>
              <a:t>Simple Random Sampling</a:t>
            </a:r>
          </a:p>
          <a:p>
            <a:pPr marL="749300" lvl="1">
              <a:lnSpc>
                <a:spcPct val="90000"/>
              </a:lnSpc>
            </a:pPr>
            <a:r>
              <a:rPr lang="en-US" dirty="0"/>
              <a:t>There is an equal probability of selecting any particular item</a:t>
            </a:r>
          </a:p>
          <a:p>
            <a:pPr marL="749300" lvl="1">
              <a:lnSpc>
                <a:spcPct val="90000"/>
              </a:lnSpc>
            </a:pPr>
            <a:r>
              <a:rPr lang="en-US" dirty="0"/>
              <a:t>Sampling without replacement</a:t>
            </a:r>
          </a:p>
          <a:p>
            <a:pPr marL="1147763" lvl="2" indent="-284163">
              <a:lnSpc>
                <a:spcPct val="90000"/>
              </a:lnSpc>
            </a:pPr>
            <a:r>
              <a:rPr lang="en-US" sz="2400" dirty="0"/>
              <a:t>As each item is selected, it is removed from the population</a:t>
            </a:r>
          </a:p>
          <a:p>
            <a:pPr marL="749300" lvl="1">
              <a:lnSpc>
                <a:spcPct val="90000"/>
              </a:lnSpc>
            </a:pPr>
            <a:r>
              <a:rPr lang="en-US" dirty="0"/>
              <a:t>Sampling with replacement</a:t>
            </a:r>
          </a:p>
          <a:p>
            <a:pPr marL="1147763" lvl="2" indent="-284163">
              <a:lnSpc>
                <a:spcPct val="90000"/>
              </a:lnSpc>
            </a:pPr>
            <a:r>
              <a:rPr lang="en-US" sz="2400" dirty="0"/>
              <a:t>Objects are not removed from the population as they are selected for the sample.   </a:t>
            </a:r>
          </a:p>
          <a:p>
            <a:pPr marL="1147763" lvl="2" indent="-284163"/>
            <a:r>
              <a:rPr lang="en-US" sz="2400" dirty="0"/>
              <a:t>In sampling with replacement, the same object can be picked up more than once</a:t>
            </a:r>
          </a:p>
          <a:p>
            <a:pPr>
              <a:lnSpc>
                <a:spcPct val="90000"/>
              </a:lnSpc>
            </a:pPr>
            <a:r>
              <a:rPr lang="en-US" dirty="0"/>
              <a:t>Stratified sampling</a:t>
            </a:r>
          </a:p>
          <a:p>
            <a:pPr marL="749300" lvl="1">
              <a:lnSpc>
                <a:spcPct val="90000"/>
              </a:lnSpc>
            </a:pPr>
            <a:r>
              <a:rPr lang="en-US" dirty="0"/>
              <a:t>Split the data into several partitions; then draw random samples from each partition</a:t>
            </a:r>
          </a:p>
        </p:txBody>
      </p:sp>
    </p:spTree>
    <p:extLst>
      <p:ext uri="{BB962C8B-B14F-4D97-AF65-F5344CB8AC3E}">
        <p14:creationId xmlns:p14="http://schemas.microsoft.com/office/powerpoint/2010/main" val="288880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p:txBody>
          <a:bodyPr/>
          <a:lstStyle/>
          <a:p>
            <a:r>
              <a:rPr lang="en-US"/>
              <a:t>Attribute Values</a:t>
            </a:r>
          </a:p>
        </p:txBody>
      </p:sp>
      <p:sp>
        <p:nvSpPr>
          <p:cNvPr id="5123" name="Rectangle 1027"/>
          <p:cNvSpPr>
            <a:spLocks noGrp="1" noChangeArrowheads="1"/>
          </p:cNvSpPr>
          <p:nvPr>
            <p:ph type="body" idx="1"/>
          </p:nvPr>
        </p:nvSpPr>
        <p:spPr>
          <a:xfrm>
            <a:off x="411163" y="1143000"/>
            <a:ext cx="8580437" cy="5181600"/>
          </a:xfrm>
        </p:spPr>
        <p:txBody>
          <a:bodyPr/>
          <a:lstStyle/>
          <a:p>
            <a:pPr>
              <a:lnSpc>
                <a:spcPct val="90000"/>
              </a:lnSpc>
            </a:pPr>
            <a:r>
              <a:rPr lang="en-US" b="1" i="1" dirty="0">
                <a:solidFill>
                  <a:srgbClr val="CC6600"/>
                </a:solidFill>
              </a:rPr>
              <a:t>Attribute values</a:t>
            </a:r>
            <a:r>
              <a:rPr lang="en-US" b="1" i="1" dirty="0"/>
              <a:t> </a:t>
            </a:r>
            <a:r>
              <a:rPr lang="en-US" dirty="0"/>
              <a:t>are numbers or symbols assigned to an attribute for a particular object</a:t>
            </a:r>
          </a:p>
          <a:p>
            <a:pPr lvl="4">
              <a:lnSpc>
                <a:spcPct val="90000"/>
              </a:lnSpc>
            </a:pPr>
            <a:endParaRPr lang="en-US" dirty="0"/>
          </a:p>
          <a:p>
            <a:pPr>
              <a:lnSpc>
                <a:spcPct val="90000"/>
              </a:lnSpc>
            </a:pPr>
            <a:r>
              <a:rPr lang="en-US" dirty="0"/>
              <a:t>Distinction between attributes and attribute values</a:t>
            </a:r>
          </a:p>
          <a:p>
            <a:pPr lvl="1">
              <a:lnSpc>
                <a:spcPct val="90000"/>
              </a:lnSpc>
            </a:pPr>
            <a:r>
              <a:rPr lang="en-US" dirty="0"/>
              <a:t>Same attribute can be mapped to different attribute values</a:t>
            </a:r>
          </a:p>
          <a:p>
            <a:pPr lvl="2">
              <a:lnSpc>
                <a:spcPct val="90000"/>
              </a:lnSpc>
            </a:pPr>
            <a:r>
              <a:rPr lang="en-US" dirty="0"/>
              <a:t> </a:t>
            </a:r>
            <a:r>
              <a:rPr lang="en-US" sz="2200" dirty="0"/>
              <a:t>Example: height can be measured in feet or meters</a:t>
            </a:r>
          </a:p>
          <a:p>
            <a:pPr lvl="4">
              <a:lnSpc>
                <a:spcPct val="90000"/>
              </a:lnSpc>
            </a:pPr>
            <a:endParaRPr lang="en-US" sz="2200" dirty="0"/>
          </a:p>
          <a:p>
            <a:pPr lvl="1">
              <a:lnSpc>
                <a:spcPct val="90000"/>
              </a:lnSpc>
            </a:pPr>
            <a:r>
              <a:rPr lang="en-US" dirty="0"/>
              <a:t>Different attributes can be mapped to the same set of values</a:t>
            </a:r>
          </a:p>
          <a:p>
            <a:pPr lvl="2">
              <a:lnSpc>
                <a:spcPct val="90000"/>
              </a:lnSpc>
            </a:pPr>
            <a:r>
              <a:rPr lang="en-US" dirty="0"/>
              <a:t> </a:t>
            </a:r>
            <a:r>
              <a:rPr lang="en-US" sz="2200" dirty="0"/>
              <a:t>Example: Attribute values for ID and age are integers</a:t>
            </a:r>
          </a:p>
          <a:p>
            <a:pPr lvl="1">
              <a:lnSpc>
                <a:spcPct val="90000"/>
              </a:lnSpc>
            </a:pPr>
            <a:r>
              <a:rPr lang="en-US" sz="2600" dirty="0"/>
              <a:t> But properties of attribute can be different than the properties of the values used to represent the attribute</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026"/>
          <p:cNvSpPr>
            <a:spLocks noGrp="1" noChangeArrowheads="1"/>
          </p:cNvSpPr>
          <p:nvPr>
            <p:ph type="title"/>
          </p:nvPr>
        </p:nvSpPr>
        <p:spPr>
          <a:xfrm>
            <a:off x="228600" y="0"/>
            <a:ext cx="8585200" cy="685800"/>
          </a:xfrm>
        </p:spPr>
        <p:txBody>
          <a:bodyPr/>
          <a:lstStyle/>
          <a:p>
            <a:r>
              <a:rPr lang="en-US"/>
              <a:t>Sample Size</a:t>
            </a:r>
          </a:p>
        </p:txBody>
      </p:sp>
      <p:sp>
        <p:nvSpPr>
          <p:cNvPr id="38915" name="Rectangle 1027"/>
          <p:cNvSpPr>
            <a:spLocks noGrp="1" noChangeArrowheads="1"/>
          </p:cNvSpPr>
          <p:nvPr>
            <p:ph type="body" idx="1"/>
          </p:nvPr>
        </p:nvSpPr>
        <p:spPr>
          <a:xfrm>
            <a:off x="146050" y="990600"/>
            <a:ext cx="8394700" cy="5029200"/>
          </a:xfrm>
          <a:noFill/>
        </p:spPr>
        <p:txBody>
          <a:bodyPr/>
          <a:lstStyle/>
          <a:p>
            <a:pPr marL="285750" indent="-285750" algn="just">
              <a:lnSpc>
                <a:spcPct val="95000"/>
              </a:lnSpc>
              <a:spcBef>
                <a:spcPct val="20000"/>
              </a:spcBef>
              <a:tabLst>
                <a:tab pos="1198563" algn="l"/>
              </a:tabLst>
            </a:pPr>
            <a:r>
              <a:rPr lang="en-US" b="1">
                <a:latin typeface="Times New Roman" pitchFamily="18" charset="0"/>
                <a:cs typeface="Times New Roman" pitchFamily="18" charset="0"/>
              </a:rPr>
              <a:t>What sample size is necessary to get at least one object from each of 10 equal-sized groups.</a:t>
            </a:r>
          </a:p>
        </p:txBody>
      </p:sp>
      <p:pic>
        <p:nvPicPr>
          <p:cNvPr id="812037" name="Picture 10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905000"/>
            <a:ext cx="5786438"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10190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120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t>Discretization</a:t>
            </a:r>
          </a:p>
        </p:txBody>
      </p:sp>
      <p:sp>
        <p:nvSpPr>
          <p:cNvPr id="47107" name="Rectangle 3"/>
          <p:cNvSpPr>
            <a:spLocks noGrp="1" noChangeArrowheads="1"/>
          </p:cNvSpPr>
          <p:nvPr>
            <p:ph type="body" idx="1"/>
          </p:nvPr>
        </p:nvSpPr>
        <p:spPr/>
        <p:txBody>
          <a:bodyPr/>
          <a:lstStyle/>
          <a:p>
            <a:r>
              <a:rPr lang="en-US" dirty="0">
                <a:solidFill>
                  <a:srgbClr val="CC6600"/>
                </a:solidFill>
              </a:rPr>
              <a:t>Discretization</a:t>
            </a:r>
            <a:r>
              <a:rPr lang="en-US" dirty="0"/>
              <a:t> is the process of converting a continuous attribute into an ordinal attribute</a:t>
            </a:r>
          </a:p>
          <a:p>
            <a:pPr lvl="1"/>
            <a:r>
              <a:rPr lang="en-US" dirty="0"/>
              <a:t>A potentially infinite number of values are mapped into  a small number of categories</a:t>
            </a:r>
          </a:p>
          <a:p>
            <a:pPr lvl="1"/>
            <a:r>
              <a:rPr lang="en-US" dirty="0"/>
              <a:t>Discretization is  used in both unsupervised and supervised settings</a:t>
            </a:r>
            <a:endParaRPr lang="en-US" sz="2600" dirty="0"/>
          </a:p>
        </p:txBody>
      </p:sp>
    </p:spTree>
    <p:extLst>
      <p:ext uri="{BB962C8B-B14F-4D97-AF65-F5344CB8AC3E}">
        <p14:creationId xmlns:p14="http://schemas.microsoft.com/office/powerpoint/2010/main" val="14058432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41413"/>
            <a:ext cx="9144000" cy="438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1203" name="Rectangle 2"/>
          <p:cNvSpPr>
            <a:spLocks noGrp="1" noChangeArrowheads="1"/>
          </p:cNvSpPr>
          <p:nvPr>
            <p:ph type="title"/>
          </p:nvPr>
        </p:nvSpPr>
        <p:spPr>
          <a:xfrm>
            <a:off x="304800" y="0"/>
            <a:ext cx="8686800" cy="685800"/>
          </a:xfrm>
        </p:spPr>
        <p:txBody>
          <a:bodyPr/>
          <a:lstStyle/>
          <a:p>
            <a:r>
              <a:rPr lang="en-US" dirty="0"/>
              <a:t>Unsupervised Discretization</a:t>
            </a:r>
          </a:p>
        </p:txBody>
      </p:sp>
      <p:sp>
        <p:nvSpPr>
          <p:cNvPr id="51204" name="Text Box 6"/>
          <p:cNvSpPr txBox="1">
            <a:spLocks noChangeArrowheads="1"/>
          </p:cNvSpPr>
          <p:nvPr/>
        </p:nvSpPr>
        <p:spPr bwMode="auto">
          <a:xfrm>
            <a:off x="228600" y="5470525"/>
            <a:ext cx="8610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000"/>
              <a:t>Data consists of four groups of points and two outliers. Data is one-dimensional, but a random y component is added to reduce overlap.</a:t>
            </a:r>
          </a:p>
        </p:txBody>
      </p:sp>
    </p:spTree>
    <p:extLst>
      <p:ext uri="{BB962C8B-B14F-4D97-AF65-F5344CB8AC3E}">
        <p14:creationId xmlns:p14="http://schemas.microsoft.com/office/powerpoint/2010/main" val="8386199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228600" y="0"/>
            <a:ext cx="8763000" cy="685800"/>
          </a:xfrm>
        </p:spPr>
        <p:txBody>
          <a:bodyPr/>
          <a:lstStyle/>
          <a:p>
            <a:r>
              <a:rPr lang="en-US" dirty="0"/>
              <a:t>Unsupervised Discretization</a:t>
            </a:r>
          </a:p>
        </p:txBody>
      </p:sp>
      <p:pic>
        <p:nvPicPr>
          <p:cNvPr id="5222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0"/>
            <a:ext cx="9131300"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2228" name="Text Box 9"/>
          <p:cNvSpPr txBox="1">
            <a:spLocks noChangeArrowheads="1"/>
          </p:cNvSpPr>
          <p:nvPr/>
        </p:nvSpPr>
        <p:spPr bwMode="auto">
          <a:xfrm>
            <a:off x="609600" y="5638800"/>
            <a:ext cx="815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400">
                <a:solidFill>
                  <a:srgbClr val="CC6600"/>
                </a:solidFill>
              </a:rPr>
              <a:t>Equal interval width</a:t>
            </a:r>
            <a:r>
              <a:rPr lang="en-US" sz="2400"/>
              <a:t> approach used to obtain 4 values. </a:t>
            </a:r>
          </a:p>
        </p:txBody>
      </p:sp>
    </p:spTree>
    <p:extLst>
      <p:ext uri="{BB962C8B-B14F-4D97-AF65-F5344CB8AC3E}">
        <p14:creationId xmlns:p14="http://schemas.microsoft.com/office/powerpoint/2010/main" val="18783468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228600" y="0"/>
            <a:ext cx="8763000" cy="685800"/>
          </a:xfrm>
        </p:spPr>
        <p:txBody>
          <a:bodyPr/>
          <a:lstStyle/>
          <a:p>
            <a:r>
              <a:rPr lang="en-US" dirty="0"/>
              <a:t>Unsupervised Discretization</a:t>
            </a:r>
          </a:p>
        </p:txBody>
      </p:sp>
      <p:sp>
        <p:nvSpPr>
          <p:cNvPr id="53251" name="Text Box 8"/>
          <p:cNvSpPr txBox="1">
            <a:spLocks noChangeArrowheads="1"/>
          </p:cNvSpPr>
          <p:nvPr/>
        </p:nvSpPr>
        <p:spPr bwMode="auto">
          <a:xfrm>
            <a:off x="611188" y="5638800"/>
            <a:ext cx="7696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400">
                <a:solidFill>
                  <a:srgbClr val="CC6600"/>
                </a:solidFill>
              </a:rPr>
              <a:t>Equal frequency</a:t>
            </a:r>
            <a:r>
              <a:rPr lang="en-US" sz="2400"/>
              <a:t> approach used to obtain 4 values.</a:t>
            </a:r>
          </a:p>
        </p:txBody>
      </p:sp>
      <p:pic>
        <p:nvPicPr>
          <p:cNvPr id="53252"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176338"/>
            <a:ext cx="9086850" cy="438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8918272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228600" y="0"/>
            <a:ext cx="8763000" cy="685800"/>
          </a:xfrm>
        </p:spPr>
        <p:txBody>
          <a:bodyPr/>
          <a:lstStyle/>
          <a:p>
            <a:r>
              <a:rPr lang="en-US" dirty="0"/>
              <a:t>Unsupervised Discretization</a:t>
            </a:r>
          </a:p>
        </p:txBody>
      </p:sp>
      <p:sp>
        <p:nvSpPr>
          <p:cNvPr id="54275" name="Text Box 9"/>
          <p:cNvSpPr txBox="1">
            <a:spLocks noChangeArrowheads="1"/>
          </p:cNvSpPr>
          <p:nvPr/>
        </p:nvSpPr>
        <p:spPr bwMode="auto">
          <a:xfrm>
            <a:off x="611188" y="5638800"/>
            <a:ext cx="815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400">
                <a:solidFill>
                  <a:srgbClr val="CC6600"/>
                </a:solidFill>
              </a:rPr>
              <a:t>K-means</a:t>
            </a:r>
            <a:r>
              <a:rPr lang="en-US" sz="2400"/>
              <a:t> approach to obtain 4 values.</a:t>
            </a:r>
          </a:p>
        </p:txBody>
      </p:sp>
      <p:pic>
        <p:nvPicPr>
          <p:cNvPr id="5427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41413"/>
            <a:ext cx="9144000"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9146716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Discretization in Supervised Settings</a:t>
            </a:r>
          </a:p>
        </p:txBody>
      </p:sp>
      <p:sp>
        <p:nvSpPr>
          <p:cNvPr id="47107" name="Rectangle 3"/>
          <p:cNvSpPr>
            <a:spLocks noGrp="1" noChangeArrowheads="1"/>
          </p:cNvSpPr>
          <p:nvPr>
            <p:ph type="body" idx="1"/>
          </p:nvPr>
        </p:nvSpPr>
        <p:spPr>
          <a:xfrm>
            <a:off x="411163" y="1143001"/>
            <a:ext cx="8318500" cy="1371600"/>
          </a:xfrm>
        </p:spPr>
        <p:txBody>
          <a:bodyPr/>
          <a:lstStyle/>
          <a:p>
            <a:pPr lvl="1"/>
            <a:r>
              <a:rPr lang="en-US" sz="2000" dirty="0"/>
              <a:t>Many classification algorithms work best if both the independent and dependent variables have only a few values</a:t>
            </a:r>
          </a:p>
          <a:p>
            <a:pPr lvl="1"/>
            <a:r>
              <a:rPr lang="en-US" sz="2000" dirty="0"/>
              <a:t>We give an illustration of the usefulness of discretization using the following example.</a:t>
            </a:r>
          </a:p>
        </p:txBody>
      </p:sp>
      <p:pic>
        <p:nvPicPr>
          <p:cNvPr id="2" name="Picture 1">
            <a:extLst>
              <a:ext uri="{FF2B5EF4-FFF2-40B4-BE49-F238E27FC236}">
                <a16:creationId xmlns:a16="http://schemas.microsoft.com/office/drawing/2014/main" id="{AD6689ED-8C4F-4D09-A88B-4B06DB7BD62C}"/>
              </a:ext>
            </a:extLst>
          </p:cNvPr>
          <p:cNvPicPr>
            <a:picLocks noChangeAspect="1"/>
          </p:cNvPicPr>
          <p:nvPr/>
        </p:nvPicPr>
        <p:blipFill>
          <a:blip r:embed="rId2"/>
          <a:stretch>
            <a:fillRect/>
          </a:stretch>
        </p:blipFill>
        <p:spPr>
          <a:xfrm>
            <a:off x="1295400" y="2599361"/>
            <a:ext cx="6400800" cy="3488077"/>
          </a:xfrm>
          <a:prstGeom prst="rect">
            <a:avLst/>
          </a:prstGeom>
        </p:spPr>
      </p:pic>
    </p:spTree>
    <p:extLst>
      <p:ext uri="{BB962C8B-B14F-4D97-AF65-F5344CB8AC3E}">
        <p14:creationId xmlns:p14="http://schemas.microsoft.com/office/powerpoint/2010/main" val="21606649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t>Binarization</a:t>
            </a:r>
          </a:p>
        </p:txBody>
      </p:sp>
      <p:sp>
        <p:nvSpPr>
          <p:cNvPr id="55299" name="Rectangle 3"/>
          <p:cNvSpPr>
            <a:spLocks noGrp="1" noChangeArrowheads="1"/>
          </p:cNvSpPr>
          <p:nvPr>
            <p:ph type="body" idx="1"/>
          </p:nvPr>
        </p:nvSpPr>
        <p:spPr/>
        <p:txBody>
          <a:bodyPr/>
          <a:lstStyle/>
          <a:p>
            <a:pPr>
              <a:lnSpc>
                <a:spcPct val="90000"/>
              </a:lnSpc>
            </a:pPr>
            <a:r>
              <a:rPr lang="en-US" dirty="0"/>
              <a:t>Binarization maps a continuous or categorical attribute into one or more binary variables</a:t>
            </a:r>
          </a:p>
          <a:p>
            <a:pPr marL="0" indent="0">
              <a:lnSpc>
                <a:spcPct val="90000"/>
              </a:lnSpc>
              <a:buNone/>
            </a:pPr>
            <a:endParaRPr lang="en-US" dirty="0"/>
          </a:p>
        </p:txBody>
      </p:sp>
      <p:pic>
        <p:nvPicPr>
          <p:cNvPr id="3" name="Picture 2">
            <a:extLst>
              <a:ext uri="{FF2B5EF4-FFF2-40B4-BE49-F238E27FC236}">
                <a16:creationId xmlns:a16="http://schemas.microsoft.com/office/drawing/2014/main" id="{42588A01-8704-4203-9A16-AB2253E83F0E}"/>
              </a:ext>
            </a:extLst>
          </p:cNvPr>
          <p:cNvPicPr>
            <a:picLocks noChangeAspect="1"/>
          </p:cNvPicPr>
          <p:nvPr/>
        </p:nvPicPr>
        <p:blipFill>
          <a:blip r:embed="rId2"/>
          <a:stretch>
            <a:fillRect/>
          </a:stretch>
        </p:blipFill>
        <p:spPr>
          <a:xfrm>
            <a:off x="381000" y="2743200"/>
            <a:ext cx="8229600" cy="2530836"/>
          </a:xfrm>
          <a:prstGeom prst="rect">
            <a:avLst/>
          </a:prstGeom>
        </p:spPr>
      </p:pic>
    </p:spTree>
    <p:extLst>
      <p:ext uri="{BB962C8B-B14F-4D97-AF65-F5344CB8AC3E}">
        <p14:creationId xmlns:p14="http://schemas.microsoft.com/office/powerpoint/2010/main" val="32268783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t>Attribute Transformation</a:t>
            </a:r>
          </a:p>
        </p:txBody>
      </p:sp>
      <p:sp>
        <p:nvSpPr>
          <p:cNvPr id="56323" name="Rectangle 3"/>
          <p:cNvSpPr>
            <a:spLocks noGrp="1" noChangeArrowheads="1"/>
          </p:cNvSpPr>
          <p:nvPr>
            <p:ph type="body" idx="1"/>
          </p:nvPr>
        </p:nvSpPr>
        <p:spPr>
          <a:xfrm>
            <a:off x="411163" y="1066800"/>
            <a:ext cx="8318500" cy="5181600"/>
          </a:xfrm>
        </p:spPr>
        <p:txBody>
          <a:bodyPr>
            <a:normAutofit lnSpcReduction="10000"/>
          </a:bodyPr>
          <a:lstStyle/>
          <a:p>
            <a:r>
              <a:rPr lang="en-US" dirty="0"/>
              <a:t>An </a:t>
            </a:r>
            <a:r>
              <a:rPr lang="en-US" dirty="0">
                <a:solidFill>
                  <a:srgbClr val="CC6600"/>
                </a:solidFill>
              </a:rPr>
              <a:t>attribute transform</a:t>
            </a:r>
            <a:r>
              <a:rPr lang="en-US" dirty="0"/>
              <a:t> is a function that maps the entire set of values of a given attribute to a new set of replacement values such that each old value can be identified with one of the new values</a:t>
            </a:r>
          </a:p>
          <a:p>
            <a:pPr lvl="1"/>
            <a:r>
              <a:rPr lang="en-US" sz="2600" dirty="0"/>
              <a:t>Simple functions: x</a:t>
            </a:r>
            <a:r>
              <a:rPr lang="en-US" sz="2600" baseline="30000" dirty="0"/>
              <a:t>k</a:t>
            </a:r>
            <a:r>
              <a:rPr lang="en-US" sz="2600" dirty="0"/>
              <a:t>, log(x), e</a:t>
            </a:r>
            <a:r>
              <a:rPr lang="en-US" sz="2600" baseline="30000" dirty="0"/>
              <a:t>x</a:t>
            </a:r>
            <a:r>
              <a:rPr lang="en-US" sz="2600" dirty="0"/>
              <a:t>, |x|</a:t>
            </a:r>
          </a:p>
          <a:p>
            <a:pPr lvl="1"/>
            <a:r>
              <a:rPr lang="en-US" sz="2600" dirty="0">
                <a:solidFill>
                  <a:srgbClr val="CC6600"/>
                </a:solidFill>
              </a:rPr>
              <a:t>Normalization</a:t>
            </a:r>
          </a:p>
          <a:p>
            <a:pPr marL="1257300" lvl="2" indent="-279400"/>
            <a:r>
              <a:rPr lang="en-US" sz="2400" dirty="0"/>
              <a:t>Refers to various techniques to adjust to differences among attributes in terms of frequency of occurrence, mean, variance, range</a:t>
            </a:r>
          </a:p>
          <a:p>
            <a:pPr marL="1257300" lvl="2" indent="-279400"/>
            <a:r>
              <a:rPr lang="en-US" sz="2400" dirty="0"/>
              <a:t>Take out unwanted, common signal, e.g., seasonality  </a:t>
            </a:r>
          </a:p>
          <a:p>
            <a:pPr lvl="1"/>
            <a:r>
              <a:rPr lang="en-US" dirty="0"/>
              <a:t>In statistics, </a:t>
            </a:r>
            <a:r>
              <a:rPr lang="en-US" dirty="0">
                <a:solidFill>
                  <a:srgbClr val="CC6600"/>
                </a:solidFill>
              </a:rPr>
              <a:t>standardization</a:t>
            </a:r>
            <a:r>
              <a:rPr lang="en-US" dirty="0"/>
              <a:t> refers to subtracting off the means and dividing by the standard deviation</a:t>
            </a:r>
          </a:p>
        </p:txBody>
      </p:sp>
    </p:spTree>
    <p:extLst>
      <p:ext uri="{BB962C8B-B14F-4D97-AF65-F5344CB8AC3E}">
        <p14:creationId xmlns:p14="http://schemas.microsoft.com/office/powerpoint/2010/main" val="39671082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304800" y="152400"/>
            <a:ext cx="8610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lgn="ctr" eaLnBrk="1" hangingPunct="1">
              <a:spcBef>
                <a:spcPct val="50000"/>
              </a:spcBef>
            </a:pPr>
            <a:r>
              <a:rPr lang="en-US" sz="2800">
                <a:latin typeface="Tahoma" pitchFamily="34" charset="0"/>
              </a:rPr>
              <a:t>Example: Sample Time Series of Plant Growth</a:t>
            </a:r>
          </a:p>
        </p:txBody>
      </p:sp>
      <p:sp>
        <p:nvSpPr>
          <p:cNvPr id="57347" name="Text Box 54"/>
          <p:cNvSpPr txBox="1">
            <a:spLocks noChangeArrowheads="1"/>
          </p:cNvSpPr>
          <p:nvPr/>
        </p:nvSpPr>
        <p:spPr bwMode="auto">
          <a:xfrm>
            <a:off x="3200400" y="4572000"/>
            <a:ext cx="2667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lgn="ctr" eaLnBrk="1" hangingPunct="1">
              <a:spcBef>
                <a:spcPct val="50000"/>
              </a:spcBef>
            </a:pPr>
            <a:r>
              <a:rPr lang="en-US" sz="1200" b="0">
                <a:latin typeface="Times New Roman" pitchFamily="18" charset="0"/>
              </a:rPr>
              <a:t>Correlations between time series</a:t>
            </a:r>
          </a:p>
        </p:txBody>
      </p:sp>
      <p:grpSp>
        <p:nvGrpSpPr>
          <p:cNvPr id="57348" name="Group 55"/>
          <p:cNvGrpSpPr>
            <a:grpSpLocks/>
          </p:cNvGrpSpPr>
          <p:nvPr/>
        </p:nvGrpSpPr>
        <p:grpSpPr bwMode="auto">
          <a:xfrm>
            <a:off x="0" y="990600"/>
            <a:ext cx="7011988" cy="3654425"/>
            <a:chOff x="624" y="624"/>
            <a:chExt cx="4417" cy="2302"/>
          </a:xfrm>
        </p:grpSpPr>
        <p:pic>
          <p:nvPicPr>
            <p:cNvPr id="57352" name="Picture 56" descr="npp_series"/>
            <p:cNvPicPr>
              <a:picLocks noChangeAspect="1" noChangeArrowheads="1"/>
            </p:cNvPicPr>
            <p:nvPr/>
          </p:nvPicPr>
          <p:blipFill>
            <a:blip r:embed="rId2">
              <a:extLst>
                <a:ext uri="{28A0092B-C50C-407E-A947-70E740481C1C}">
                  <a14:useLocalDpi xmlns:a14="http://schemas.microsoft.com/office/drawing/2010/main" val="0"/>
                </a:ext>
              </a:extLst>
            </a:blip>
            <a:srcRect t="12732" b="23555"/>
            <a:stretch>
              <a:fillRect/>
            </a:stretch>
          </p:blipFill>
          <p:spPr bwMode="auto">
            <a:xfrm>
              <a:off x="624" y="816"/>
              <a:ext cx="4417" cy="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3" name="Text Box 57"/>
            <p:cNvSpPr txBox="1">
              <a:spLocks noChangeArrowheads="1"/>
            </p:cNvSpPr>
            <p:nvPr/>
          </p:nvSpPr>
          <p:spPr bwMode="auto">
            <a:xfrm>
              <a:off x="2592" y="624"/>
              <a:ext cx="89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a:latin typeface="Times New Roman" pitchFamily="18" charset="0"/>
                </a:rPr>
                <a:t>Minneapolis</a:t>
              </a:r>
            </a:p>
          </p:txBody>
        </p:sp>
      </p:grpSp>
      <p:graphicFrame>
        <p:nvGraphicFramePr>
          <p:cNvPr id="57349" name="Object 265"/>
          <p:cNvGraphicFramePr>
            <a:graphicFrameLocks noChangeAspect="1"/>
          </p:cNvGraphicFramePr>
          <p:nvPr/>
        </p:nvGraphicFramePr>
        <p:xfrm>
          <a:off x="1066800" y="5118100"/>
          <a:ext cx="5613400" cy="1282700"/>
        </p:xfrm>
        <a:graphic>
          <a:graphicData uri="http://schemas.openxmlformats.org/presentationml/2006/ole">
            <mc:AlternateContent xmlns:mc="http://schemas.openxmlformats.org/markup-compatibility/2006">
              <mc:Choice xmlns:v="urn:schemas-microsoft-com:vml" Requires="v">
                <p:oleObj name="Document" r:id="rId3" imgW="5617358" imgH="1290648" progId="Word.Document.8">
                  <p:embed/>
                </p:oleObj>
              </mc:Choice>
              <mc:Fallback>
                <p:oleObj name="Document" r:id="rId3" imgW="5617358" imgH="1290648" progId="Word.Document.8">
                  <p:embed/>
                  <p:pic>
                    <p:nvPicPr>
                      <p:cNvPr id="57349" name="Object 2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5118100"/>
                        <a:ext cx="5613400" cy="12827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350" name="Rectangle 266"/>
          <p:cNvSpPr>
            <a:spLocks noChangeArrowheads="1"/>
          </p:cNvSpPr>
          <p:nvPr/>
        </p:nvSpPr>
        <p:spPr bwMode="auto">
          <a:xfrm>
            <a:off x="914400" y="4648200"/>
            <a:ext cx="5486400" cy="3810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r>
              <a:rPr lang="en-US" sz="2000"/>
              <a:t>Correlations between time series</a:t>
            </a:r>
          </a:p>
        </p:txBody>
      </p:sp>
      <p:sp>
        <p:nvSpPr>
          <p:cNvPr id="57351" name="Text Box 267"/>
          <p:cNvSpPr txBox="1">
            <a:spLocks noChangeArrowheads="1"/>
          </p:cNvSpPr>
          <p:nvPr/>
        </p:nvSpPr>
        <p:spPr bwMode="auto">
          <a:xfrm>
            <a:off x="6553200" y="1371600"/>
            <a:ext cx="24384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000"/>
              <a:t>Net Primary Production (NPP) is a measure of plant growth used by ecosystem scientists.</a:t>
            </a:r>
          </a:p>
        </p:txBody>
      </p:sp>
    </p:spTree>
    <p:extLst>
      <p:ext uri="{BB962C8B-B14F-4D97-AF65-F5344CB8AC3E}">
        <p14:creationId xmlns:p14="http://schemas.microsoft.com/office/powerpoint/2010/main" val="3271348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228600" y="0"/>
            <a:ext cx="8585200" cy="685800"/>
          </a:xfrm>
        </p:spPr>
        <p:txBody>
          <a:bodyPr/>
          <a:lstStyle/>
          <a:p>
            <a:r>
              <a:rPr lang="en-US"/>
              <a:t>Measurement of Length </a:t>
            </a:r>
          </a:p>
        </p:txBody>
      </p:sp>
      <p:sp>
        <p:nvSpPr>
          <p:cNvPr id="6147" name="Rectangle 3"/>
          <p:cNvSpPr>
            <a:spLocks noGrp="1" noChangeArrowheads="1"/>
          </p:cNvSpPr>
          <p:nvPr>
            <p:ph type="body" idx="1"/>
          </p:nvPr>
        </p:nvSpPr>
        <p:spPr>
          <a:xfrm>
            <a:off x="146050" y="990600"/>
            <a:ext cx="8394700" cy="5029200"/>
          </a:xfrm>
          <a:noFill/>
        </p:spPr>
        <p:txBody>
          <a:bodyPr/>
          <a:lstStyle/>
          <a:p>
            <a:pPr marL="285750" indent="-285750">
              <a:lnSpc>
                <a:spcPct val="95000"/>
              </a:lnSpc>
              <a:spcBef>
                <a:spcPct val="20000"/>
              </a:spcBef>
            </a:pPr>
            <a:r>
              <a:rPr lang="en-US" sz="2400" dirty="0"/>
              <a:t>The way you measure an attribute may not match the attributes properties.</a:t>
            </a:r>
          </a:p>
          <a:p>
            <a:pPr lvl="1">
              <a:lnSpc>
                <a:spcPct val="95000"/>
              </a:lnSpc>
              <a:spcBef>
                <a:spcPct val="20000"/>
              </a:spcBef>
            </a:pPr>
            <a:endParaRPr lang="en-US" dirty="0">
              <a:latin typeface="Times New Roman" pitchFamily="18" charset="0"/>
              <a:cs typeface="Times New Roman" pitchFamily="18" charset="0"/>
            </a:endParaRPr>
          </a:p>
          <a:p>
            <a:pPr lvl="1">
              <a:lnSpc>
                <a:spcPct val="95000"/>
              </a:lnSpc>
              <a:spcBef>
                <a:spcPct val="20000"/>
              </a:spcBef>
            </a:pPr>
            <a:endParaRPr lang="en-US" sz="2000" b="1" dirty="0">
              <a:latin typeface="Times New Roman" pitchFamily="18" charset="0"/>
              <a:cs typeface="Times New Roman" pitchFamily="18" charset="0"/>
            </a:endParaRPr>
          </a:p>
        </p:txBody>
      </p:sp>
      <p:graphicFrame>
        <p:nvGraphicFramePr>
          <p:cNvPr id="6148" name="Object 4"/>
          <p:cNvGraphicFramePr>
            <a:graphicFrameLocks noChangeAspect="1"/>
          </p:cNvGraphicFramePr>
          <p:nvPr/>
        </p:nvGraphicFramePr>
        <p:xfrm>
          <a:off x="1438275" y="1679575"/>
          <a:ext cx="6105525" cy="4848225"/>
        </p:xfrm>
        <a:graphic>
          <a:graphicData uri="http://schemas.openxmlformats.org/presentationml/2006/ole">
            <mc:AlternateContent xmlns:mc="http://schemas.openxmlformats.org/markup-compatibility/2006">
              <mc:Choice xmlns:v="urn:schemas-microsoft-com:vml" Requires="v">
                <p:oleObj name="VISIO" r:id="rId3" imgW="5582412" imgH="4442460" progId="Visio.Drawing.6">
                  <p:embed/>
                </p:oleObj>
              </mc:Choice>
              <mc:Fallback>
                <p:oleObj name="VISIO" r:id="rId3" imgW="5582412" imgH="4442460" progId="Visio.Drawing.6">
                  <p:embed/>
                  <p:pic>
                    <p:nvPicPr>
                      <p:cNvPr id="614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8275" y="1679575"/>
                        <a:ext cx="6105525" cy="484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149" name="Group 5"/>
          <p:cNvGrpSpPr>
            <a:grpSpLocks/>
          </p:cNvGrpSpPr>
          <p:nvPr/>
        </p:nvGrpSpPr>
        <p:grpSpPr bwMode="auto">
          <a:xfrm>
            <a:off x="304800" y="838200"/>
            <a:ext cx="8534400" cy="152400"/>
            <a:chOff x="264" y="788"/>
            <a:chExt cx="5232" cy="124"/>
          </a:xfrm>
        </p:grpSpPr>
        <p:sp>
          <p:nvSpPr>
            <p:cNvPr id="6152" name="Rectangle 6"/>
            <p:cNvSpPr>
              <a:spLocks noChangeArrowheads="1"/>
            </p:cNvSpPr>
            <p:nvPr/>
          </p:nvSpPr>
          <p:spPr bwMode="auto">
            <a:xfrm>
              <a:off x="264" y="788"/>
              <a:ext cx="5232" cy="61"/>
            </a:xfrm>
            <a:prstGeom prst="rect">
              <a:avLst/>
            </a:prstGeom>
            <a:gradFill rotWithShape="0">
              <a:gsLst>
                <a:gs pos="0">
                  <a:srgbClr val="0E9BBA"/>
                </a:gs>
                <a:gs pos="50000">
                  <a:srgbClr val="12C2E9"/>
                </a:gs>
                <a:gs pos="100000">
                  <a:srgbClr val="0E9BBA"/>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6153" name="Rectangle 7"/>
            <p:cNvSpPr>
              <a:spLocks noChangeArrowheads="1"/>
            </p:cNvSpPr>
            <p:nvPr/>
          </p:nvSpPr>
          <p:spPr bwMode="auto">
            <a:xfrm>
              <a:off x="264" y="881"/>
              <a:ext cx="5232" cy="31"/>
            </a:xfrm>
            <a:prstGeom prst="rect">
              <a:avLst/>
            </a:prstGeom>
            <a:gradFill rotWithShape="0">
              <a:gsLst>
                <a:gs pos="0">
                  <a:srgbClr val="B200B2"/>
                </a:gs>
                <a:gs pos="50000">
                  <a:srgbClr val="FF00FF"/>
                </a:gs>
                <a:gs pos="100000">
                  <a:srgbClr val="B200B2"/>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grpSp>
      <p:sp>
        <p:nvSpPr>
          <p:cNvPr id="6150" name="Text Box 8"/>
          <p:cNvSpPr txBox="1">
            <a:spLocks noChangeArrowheads="1"/>
          </p:cNvSpPr>
          <p:nvPr/>
        </p:nvSpPr>
        <p:spPr bwMode="auto">
          <a:xfrm>
            <a:off x="7543800" y="2984500"/>
            <a:ext cx="160020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1800" dirty="0"/>
              <a:t>This scale preserves  the ordering  and additivity properties of length.</a:t>
            </a:r>
          </a:p>
        </p:txBody>
      </p:sp>
      <p:sp>
        <p:nvSpPr>
          <p:cNvPr id="6151" name="Text Box 9"/>
          <p:cNvSpPr txBox="1">
            <a:spLocks noChangeArrowheads="1"/>
          </p:cNvSpPr>
          <p:nvPr/>
        </p:nvSpPr>
        <p:spPr bwMode="auto">
          <a:xfrm>
            <a:off x="0" y="2984500"/>
            <a:ext cx="16764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1800" dirty="0"/>
              <a:t>This scale preserves  only the ordering property of  length.</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2"/>
          <p:cNvSpPr txBox="1">
            <a:spLocks noChangeArrowheads="1"/>
          </p:cNvSpPr>
          <p:nvPr/>
        </p:nvSpPr>
        <p:spPr bwMode="auto">
          <a:xfrm>
            <a:off x="533400" y="152400"/>
            <a:ext cx="8077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lgn="ctr" eaLnBrk="1" hangingPunct="1">
              <a:spcBef>
                <a:spcPct val="50000"/>
              </a:spcBef>
            </a:pPr>
            <a:r>
              <a:rPr lang="en-US" sz="2800">
                <a:latin typeface="Tahoma" pitchFamily="34" charset="0"/>
              </a:rPr>
              <a:t>Seasonality Accounts for Much Correlation</a:t>
            </a:r>
          </a:p>
        </p:txBody>
      </p:sp>
      <p:sp>
        <p:nvSpPr>
          <p:cNvPr id="58371" name="Text Box 54"/>
          <p:cNvSpPr txBox="1">
            <a:spLocks noChangeArrowheads="1"/>
          </p:cNvSpPr>
          <p:nvPr/>
        </p:nvSpPr>
        <p:spPr bwMode="auto">
          <a:xfrm>
            <a:off x="3200400" y="4572000"/>
            <a:ext cx="2667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lgn="ctr" eaLnBrk="1" hangingPunct="1">
              <a:spcBef>
                <a:spcPct val="50000"/>
              </a:spcBef>
            </a:pPr>
            <a:r>
              <a:rPr lang="en-US" sz="1200" b="0">
                <a:latin typeface="Times New Roman" pitchFamily="18" charset="0"/>
              </a:rPr>
              <a:t>Correlations between time series</a:t>
            </a:r>
          </a:p>
        </p:txBody>
      </p:sp>
      <p:grpSp>
        <p:nvGrpSpPr>
          <p:cNvPr id="58372" name="Group 55"/>
          <p:cNvGrpSpPr>
            <a:grpSpLocks/>
          </p:cNvGrpSpPr>
          <p:nvPr/>
        </p:nvGrpSpPr>
        <p:grpSpPr bwMode="auto">
          <a:xfrm>
            <a:off x="0" y="990600"/>
            <a:ext cx="7011988" cy="3654425"/>
            <a:chOff x="576" y="624"/>
            <a:chExt cx="4417" cy="2302"/>
          </a:xfrm>
        </p:grpSpPr>
        <p:pic>
          <p:nvPicPr>
            <p:cNvPr id="58376" name="Picture 56" descr="npp_anom"/>
            <p:cNvPicPr>
              <a:picLocks noChangeAspect="1" noChangeArrowheads="1"/>
            </p:cNvPicPr>
            <p:nvPr/>
          </p:nvPicPr>
          <p:blipFill>
            <a:blip r:embed="rId2">
              <a:extLst>
                <a:ext uri="{28A0092B-C50C-407E-A947-70E740481C1C}">
                  <a14:useLocalDpi xmlns:a14="http://schemas.microsoft.com/office/drawing/2010/main" val="0"/>
                </a:ext>
              </a:extLst>
            </a:blip>
            <a:srcRect t="12732" b="23555"/>
            <a:stretch>
              <a:fillRect/>
            </a:stretch>
          </p:blipFill>
          <p:spPr bwMode="auto">
            <a:xfrm>
              <a:off x="576" y="816"/>
              <a:ext cx="4417" cy="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7" name="Text Box 57"/>
            <p:cNvSpPr txBox="1">
              <a:spLocks noChangeArrowheads="1"/>
            </p:cNvSpPr>
            <p:nvPr/>
          </p:nvSpPr>
          <p:spPr bwMode="auto">
            <a:xfrm>
              <a:off x="2592" y="624"/>
              <a:ext cx="89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a:latin typeface="Times New Roman" pitchFamily="18" charset="0"/>
                </a:rPr>
                <a:t>Minneapolis</a:t>
              </a:r>
            </a:p>
          </p:txBody>
        </p:sp>
      </p:grpSp>
      <p:sp>
        <p:nvSpPr>
          <p:cNvPr id="58373" name="Rectangle 58"/>
          <p:cNvSpPr>
            <a:spLocks noChangeArrowheads="1"/>
          </p:cNvSpPr>
          <p:nvPr/>
        </p:nvSpPr>
        <p:spPr bwMode="auto">
          <a:xfrm>
            <a:off x="6553200" y="1295400"/>
            <a:ext cx="25908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p>
            <a:pPr marL="119063" lvl="1" indent="-4763">
              <a:lnSpc>
                <a:spcPct val="90000"/>
              </a:lnSpc>
              <a:spcBef>
                <a:spcPct val="20000"/>
              </a:spcBef>
              <a:spcAft>
                <a:spcPts val="400"/>
              </a:spcAft>
              <a:buClr>
                <a:srgbClr val="0C7B9C"/>
              </a:buClr>
              <a:buFont typeface="Arial" pitchFamily="34" charset="0"/>
              <a:buNone/>
            </a:pPr>
            <a:r>
              <a:rPr lang="en-US" sz="2000" b="0"/>
              <a:t>Normalized using monthly Z Score:</a:t>
            </a:r>
          </a:p>
          <a:p>
            <a:pPr marL="119063" lvl="1" indent="-4763">
              <a:lnSpc>
                <a:spcPct val="90000"/>
              </a:lnSpc>
              <a:spcBef>
                <a:spcPct val="20000"/>
              </a:spcBef>
              <a:spcAft>
                <a:spcPts val="400"/>
              </a:spcAft>
              <a:buClr>
                <a:srgbClr val="0C7B9C"/>
              </a:buClr>
              <a:buFont typeface="Arial" pitchFamily="34" charset="0"/>
              <a:buNone/>
            </a:pPr>
            <a:r>
              <a:rPr lang="en-US" sz="2000" b="0"/>
              <a:t>Subtract off monthly mean and divide by monthly standard deviation</a:t>
            </a:r>
          </a:p>
        </p:txBody>
      </p:sp>
      <p:graphicFrame>
        <p:nvGraphicFramePr>
          <p:cNvPr id="58374" name="Object 59"/>
          <p:cNvGraphicFramePr>
            <a:graphicFrameLocks noChangeAspect="1"/>
          </p:cNvGraphicFramePr>
          <p:nvPr/>
        </p:nvGraphicFramePr>
        <p:xfrm>
          <a:off x="1077913" y="5111750"/>
          <a:ext cx="5627687" cy="1289050"/>
        </p:xfrm>
        <a:graphic>
          <a:graphicData uri="http://schemas.openxmlformats.org/presentationml/2006/ole">
            <mc:AlternateContent xmlns:mc="http://schemas.openxmlformats.org/markup-compatibility/2006">
              <mc:Choice xmlns:v="urn:schemas-microsoft-com:vml" Requires="v">
                <p:oleObj name="Document" r:id="rId3" imgW="5627074" imgH="1289206" progId="Word.Document.8">
                  <p:embed/>
                </p:oleObj>
              </mc:Choice>
              <mc:Fallback>
                <p:oleObj name="Document" r:id="rId3" imgW="5627074" imgH="1289206" progId="Word.Document.8">
                  <p:embed/>
                  <p:pic>
                    <p:nvPicPr>
                      <p:cNvPr id="58374" name="Object 5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913" y="5111750"/>
                        <a:ext cx="5627687" cy="128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8375" name="Rectangle 60"/>
          <p:cNvSpPr>
            <a:spLocks noChangeArrowheads="1"/>
          </p:cNvSpPr>
          <p:nvPr/>
        </p:nvSpPr>
        <p:spPr bwMode="auto">
          <a:xfrm>
            <a:off x="914400" y="4648200"/>
            <a:ext cx="5486400" cy="3810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r>
              <a:rPr lang="en-US" sz="2000"/>
              <a:t>Correlations between time series</a:t>
            </a:r>
          </a:p>
        </p:txBody>
      </p:sp>
    </p:spTree>
    <p:extLst>
      <p:ext uri="{BB962C8B-B14F-4D97-AF65-F5344CB8AC3E}">
        <p14:creationId xmlns:p14="http://schemas.microsoft.com/office/powerpoint/2010/main" val="11392795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9"/>
          <p:cNvSpPr>
            <a:spLocks noGrp="1" noChangeArrowheads="1"/>
          </p:cNvSpPr>
          <p:nvPr>
            <p:ph type="title"/>
          </p:nvPr>
        </p:nvSpPr>
        <p:spPr/>
        <p:txBody>
          <a:bodyPr/>
          <a:lstStyle/>
          <a:p>
            <a:r>
              <a:rPr lang="en-US" dirty="0"/>
              <a:t>Curse of Dimensionality</a:t>
            </a:r>
          </a:p>
        </p:txBody>
      </p:sp>
      <p:sp>
        <p:nvSpPr>
          <p:cNvPr id="39939" name="Rectangle 10"/>
          <p:cNvSpPr>
            <a:spLocks noGrp="1" noChangeArrowheads="1"/>
          </p:cNvSpPr>
          <p:nvPr>
            <p:ph type="body" sz="half" idx="1"/>
          </p:nvPr>
        </p:nvSpPr>
        <p:spPr>
          <a:xfrm>
            <a:off x="76200" y="1143000"/>
            <a:ext cx="4083050" cy="5181600"/>
          </a:xfrm>
        </p:spPr>
        <p:txBody>
          <a:bodyPr/>
          <a:lstStyle/>
          <a:p>
            <a:r>
              <a:rPr lang="en-US" sz="2400" dirty="0"/>
              <a:t>When dimensionality increases, data becomes increasingly sparse in the space that it occupies</a:t>
            </a:r>
          </a:p>
          <a:p>
            <a:endParaRPr lang="en-US" sz="2400" dirty="0"/>
          </a:p>
          <a:p>
            <a:r>
              <a:rPr lang="en-US" sz="2400" dirty="0"/>
              <a:t>Definitions of density and distance between points, which are critical for clustering and outlier detection, become less meaningful</a:t>
            </a:r>
          </a:p>
        </p:txBody>
      </p:sp>
      <p:sp>
        <p:nvSpPr>
          <p:cNvPr id="39940" name="Text Box 4"/>
          <p:cNvSpPr txBox="1">
            <a:spLocks noChangeArrowheads="1"/>
          </p:cNvSpPr>
          <p:nvPr/>
        </p:nvSpPr>
        <p:spPr bwMode="auto">
          <a:xfrm>
            <a:off x="1676400" y="3657600"/>
            <a:ext cx="160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endParaRPr lang="en-US"/>
          </a:p>
        </p:txBody>
      </p:sp>
      <p:sp>
        <p:nvSpPr>
          <p:cNvPr id="39941" name="Rectangle 5"/>
          <p:cNvSpPr>
            <a:spLocks noChangeArrowheads="1"/>
          </p:cNvSpPr>
          <p:nvPr/>
        </p:nvSpPr>
        <p:spPr bwMode="auto">
          <a:xfrm>
            <a:off x="1717675" y="5984875"/>
            <a:ext cx="18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spcBef>
                <a:spcPct val="50000"/>
              </a:spcBef>
            </a:pPr>
            <a:endParaRPr lang="en-US"/>
          </a:p>
        </p:txBody>
      </p:sp>
      <p:pic>
        <p:nvPicPr>
          <p:cNvPr id="39942" name="Picture 11"/>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t="3702" r="8356"/>
          <a:stretch>
            <a:fillRect/>
          </a:stretch>
        </p:blipFill>
        <p:spPr>
          <a:xfrm>
            <a:off x="4114800" y="1066800"/>
            <a:ext cx="5029200" cy="3963988"/>
          </a:xfrm>
          <a:noFill/>
        </p:spPr>
      </p:pic>
      <p:sp>
        <p:nvSpPr>
          <p:cNvPr id="39943" name="Text Box 13"/>
          <p:cNvSpPr txBox="1">
            <a:spLocks noChangeArrowheads="1"/>
          </p:cNvSpPr>
          <p:nvPr/>
        </p:nvSpPr>
        <p:spPr bwMode="auto">
          <a:xfrm>
            <a:off x="3733800" y="5105400"/>
            <a:ext cx="5334000"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114300" indent="-114300">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buFontTx/>
              <a:buChar char="•"/>
            </a:pPr>
            <a:r>
              <a:rPr lang="en-US" sz="2000"/>
              <a:t>Randomly generate 500 points</a:t>
            </a:r>
          </a:p>
          <a:p>
            <a:pPr>
              <a:spcBef>
                <a:spcPct val="50000"/>
              </a:spcBef>
              <a:buFontTx/>
              <a:buChar char="•"/>
            </a:pPr>
            <a:r>
              <a:rPr lang="en-US" sz="2000"/>
              <a:t>Compute difference between max and min distance between any pair of points</a:t>
            </a:r>
          </a:p>
        </p:txBody>
      </p:sp>
    </p:spTree>
    <p:extLst>
      <p:ext uri="{BB962C8B-B14F-4D97-AF65-F5344CB8AC3E}">
        <p14:creationId xmlns:p14="http://schemas.microsoft.com/office/powerpoint/2010/main" val="6428458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ChangeArrowheads="1"/>
          </p:cNvSpPr>
          <p:nvPr>
            <p:ph type="title"/>
          </p:nvPr>
        </p:nvSpPr>
        <p:spPr/>
        <p:txBody>
          <a:bodyPr/>
          <a:lstStyle/>
          <a:p>
            <a:r>
              <a:rPr lang="en-US"/>
              <a:t>Dimensionality Reduction</a:t>
            </a:r>
          </a:p>
        </p:txBody>
      </p:sp>
      <p:sp>
        <p:nvSpPr>
          <p:cNvPr id="40963" name="Rectangle 1027"/>
          <p:cNvSpPr>
            <a:spLocks noGrp="1" noChangeArrowheads="1"/>
          </p:cNvSpPr>
          <p:nvPr>
            <p:ph type="body" idx="1"/>
          </p:nvPr>
        </p:nvSpPr>
        <p:spPr/>
        <p:txBody>
          <a:bodyPr/>
          <a:lstStyle/>
          <a:p>
            <a:pPr>
              <a:lnSpc>
                <a:spcPct val="90000"/>
              </a:lnSpc>
            </a:pPr>
            <a:r>
              <a:rPr lang="en-US"/>
              <a:t>Purpose:</a:t>
            </a:r>
          </a:p>
          <a:p>
            <a:pPr lvl="1">
              <a:lnSpc>
                <a:spcPct val="90000"/>
              </a:lnSpc>
            </a:pPr>
            <a:r>
              <a:rPr lang="en-US"/>
              <a:t>Avoid curse of dimensionality</a:t>
            </a:r>
          </a:p>
          <a:p>
            <a:pPr lvl="1">
              <a:lnSpc>
                <a:spcPct val="90000"/>
              </a:lnSpc>
            </a:pPr>
            <a:r>
              <a:rPr lang="en-US"/>
              <a:t>Reduce amount of time and memory required by data mining algorithms</a:t>
            </a:r>
          </a:p>
          <a:p>
            <a:pPr lvl="1">
              <a:lnSpc>
                <a:spcPct val="90000"/>
              </a:lnSpc>
            </a:pPr>
            <a:r>
              <a:rPr lang="en-US"/>
              <a:t>Allow data to be more easily visualized</a:t>
            </a:r>
          </a:p>
          <a:p>
            <a:pPr lvl="1">
              <a:lnSpc>
                <a:spcPct val="90000"/>
              </a:lnSpc>
            </a:pPr>
            <a:r>
              <a:rPr lang="en-US"/>
              <a:t>May help to eliminate irrelevant features or reduce noise</a:t>
            </a:r>
          </a:p>
          <a:p>
            <a:pPr lvl="4">
              <a:lnSpc>
                <a:spcPct val="90000"/>
              </a:lnSpc>
            </a:pPr>
            <a:endParaRPr lang="en-US"/>
          </a:p>
          <a:p>
            <a:pPr>
              <a:lnSpc>
                <a:spcPct val="90000"/>
              </a:lnSpc>
            </a:pPr>
            <a:r>
              <a:rPr lang="en-US"/>
              <a:t>Techniques</a:t>
            </a:r>
          </a:p>
          <a:p>
            <a:pPr lvl="1">
              <a:lnSpc>
                <a:spcPct val="90000"/>
              </a:lnSpc>
            </a:pPr>
            <a:r>
              <a:rPr lang="en-US"/>
              <a:t>Principal Components Analysis (PCA)</a:t>
            </a:r>
          </a:p>
          <a:p>
            <a:pPr lvl="1">
              <a:lnSpc>
                <a:spcPct val="90000"/>
              </a:lnSpc>
            </a:pPr>
            <a:r>
              <a:rPr lang="en-US"/>
              <a:t>Singular Value Decomposition</a:t>
            </a:r>
          </a:p>
          <a:p>
            <a:pPr lvl="1">
              <a:lnSpc>
                <a:spcPct val="90000"/>
              </a:lnSpc>
            </a:pPr>
            <a:r>
              <a:rPr lang="en-US"/>
              <a:t>Others: supervised and non-linear techniques</a:t>
            </a:r>
          </a:p>
        </p:txBody>
      </p:sp>
    </p:spTree>
    <p:extLst>
      <p:ext uri="{BB962C8B-B14F-4D97-AF65-F5344CB8AC3E}">
        <p14:creationId xmlns:p14="http://schemas.microsoft.com/office/powerpoint/2010/main" val="35280556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056"/>
          <p:cNvSpPr>
            <a:spLocks noGrp="1" noChangeArrowheads="1"/>
          </p:cNvSpPr>
          <p:nvPr>
            <p:ph type="title"/>
          </p:nvPr>
        </p:nvSpPr>
        <p:spPr/>
        <p:txBody>
          <a:bodyPr/>
          <a:lstStyle/>
          <a:p>
            <a:r>
              <a:rPr lang="en-US"/>
              <a:t>Dimensionality Reduction: PCA</a:t>
            </a:r>
          </a:p>
        </p:txBody>
      </p:sp>
      <p:sp>
        <p:nvSpPr>
          <p:cNvPr id="41987" name="Rectangle 1057"/>
          <p:cNvSpPr>
            <a:spLocks noGrp="1" noChangeArrowheads="1"/>
          </p:cNvSpPr>
          <p:nvPr>
            <p:ph type="body" idx="1"/>
          </p:nvPr>
        </p:nvSpPr>
        <p:spPr/>
        <p:txBody>
          <a:bodyPr/>
          <a:lstStyle/>
          <a:p>
            <a:r>
              <a:rPr lang="en-US"/>
              <a:t>Goal is to find a projection that captures the largest  amount of variation in data</a:t>
            </a:r>
          </a:p>
          <a:p>
            <a:endParaRPr lang="en-US"/>
          </a:p>
        </p:txBody>
      </p:sp>
      <p:grpSp>
        <p:nvGrpSpPr>
          <p:cNvPr id="41988" name="Group 1088"/>
          <p:cNvGrpSpPr>
            <a:grpSpLocks/>
          </p:cNvGrpSpPr>
          <p:nvPr/>
        </p:nvGrpSpPr>
        <p:grpSpPr bwMode="auto">
          <a:xfrm>
            <a:off x="2057400" y="2286000"/>
            <a:ext cx="3546475" cy="4051300"/>
            <a:chOff x="1498" y="1664"/>
            <a:chExt cx="2234" cy="1950"/>
          </a:xfrm>
        </p:grpSpPr>
        <p:sp>
          <p:nvSpPr>
            <p:cNvPr id="41989" name="Line 1059"/>
            <p:cNvSpPr>
              <a:spLocks noChangeShapeType="1"/>
            </p:cNvSpPr>
            <p:nvPr/>
          </p:nvSpPr>
          <p:spPr bwMode="auto">
            <a:xfrm flipV="1">
              <a:off x="1820" y="1664"/>
              <a:ext cx="0" cy="1656"/>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41990" name="Line 1060"/>
            <p:cNvSpPr>
              <a:spLocks noChangeShapeType="1"/>
            </p:cNvSpPr>
            <p:nvPr/>
          </p:nvSpPr>
          <p:spPr bwMode="auto">
            <a:xfrm>
              <a:off x="1820" y="3320"/>
              <a:ext cx="1712"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41991" name="Line 1061"/>
            <p:cNvSpPr>
              <a:spLocks noChangeShapeType="1"/>
            </p:cNvSpPr>
            <p:nvPr/>
          </p:nvSpPr>
          <p:spPr bwMode="auto">
            <a:xfrm flipV="1">
              <a:off x="1828" y="2429"/>
              <a:ext cx="1632" cy="882"/>
            </a:xfrm>
            <a:prstGeom prst="line">
              <a:avLst/>
            </a:prstGeom>
            <a:noFill/>
            <a:ln w="28575">
              <a:solidFill>
                <a:schemeClr val="tx2"/>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41992" name="Oval 1063"/>
            <p:cNvSpPr>
              <a:spLocks noChangeArrowheads="1"/>
            </p:cNvSpPr>
            <p:nvPr/>
          </p:nvSpPr>
          <p:spPr bwMode="auto">
            <a:xfrm>
              <a:off x="2164" y="2946"/>
              <a:ext cx="47" cy="49"/>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41993" name="Oval 1064"/>
            <p:cNvSpPr>
              <a:spLocks noChangeArrowheads="1"/>
            </p:cNvSpPr>
            <p:nvPr/>
          </p:nvSpPr>
          <p:spPr bwMode="auto">
            <a:xfrm>
              <a:off x="2340" y="2805"/>
              <a:ext cx="47" cy="49"/>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41994" name="Oval 1065"/>
            <p:cNvSpPr>
              <a:spLocks noChangeArrowheads="1"/>
            </p:cNvSpPr>
            <p:nvPr/>
          </p:nvSpPr>
          <p:spPr bwMode="auto">
            <a:xfrm>
              <a:off x="2044" y="3129"/>
              <a:ext cx="47" cy="49"/>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41995" name="Oval 1066"/>
            <p:cNvSpPr>
              <a:spLocks noChangeArrowheads="1"/>
            </p:cNvSpPr>
            <p:nvPr/>
          </p:nvSpPr>
          <p:spPr bwMode="auto">
            <a:xfrm>
              <a:off x="2428" y="2872"/>
              <a:ext cx="47" cy="48"/>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41996" name="Oval 1067"/>
            <p:cNvSpPr>
              <a:spLocks noChangeArrowheads="1"/>
            </p:cNvSpPr>
            <p:nvPr/>
          </p:nvSpPr>
          <p:spPr bwMode="auto">
            <a:xfrm>
              <a:off x="2332" y="2938"/>
              <a:ext cx="47" cy="49"/>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41997" name="Oval 1068"/>
            <p:cNvSpPr>
              <a:spLocks noChangeArrowheads="1"/>
            </p:cNvSpPr>
            <p:nvPr/>
          </p:nvSpPr>
          <p:spPr bwMode="auto">
            <a:xfrm>
              <a:off x="2692" y="2930"/>
              <a:ext cx="47" cy="49"/>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41998" name="Oval 1069"/>
            <p:cNvSpPr>
              <a:spLocks noChangeArrowheads="1"/>
            </p:cNvSpPr>
            <p:nvPr/>
          </p:nvSpPr>
          <p:spPr bwMode="auto">
            <a:xfrm>
              <a:off x="2612" y="3138"/>
              <a:ext cx="47" cy="49"/>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41999" name="Oval 1070"/>
            <p:cNvSpPr>
              <a:spLocks noChangeArrowheads="1"/>
            </p:cNvSpPr>
            <p:nvPr/>
          </p:nvSpPr>
          <p:spPr bwMode="auto">
            <a:xfrm>
              <a:off x="2468" y="3071"/>
              <a:ext cx="47" cy="49"/>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42000" name="Oval 1071"/>
            <p:cNvSpPr>
              <a:spLocks noChangeArrowheads="1"/>
            </p:cNvSpPr>
            <p:nvPr/>
          </p:nvSpPr>
          <p:spPr bwMode="auto">
            <a:xfrm>
              <a:off x="2588" y="2730"/>
              <a:ext cx="47" cy="49"/>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42001" name="Oval 1072"/>
            <p:cNvSpPr>
              <a:spLocks noChangeArrowheads="1"/>
            </p:cNvSpPr>
            <p:nvPr/>
          </p:nvSpPr>
          <p:spPr bwMode="auto">
            <a:xfrm>
              <a:off x="2964" y="2805"/>
              <a:ext cx="47" cy="49"/>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42002" name="Oval 1073"/>
            <p:cNvSpPr>
              <a:spLocks noChangeArrowheads="1"/>
            </p:cNvSpPr>
            <p:nvPr/>
          </p:nvSpPr>
          <p:spPr bwMode="auto">
            <a:xfrm>
              <a:off x="3204" y="2480"/>
              <a:ext cx="47" cy="49"/>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42003" name="Oval 1074"/>
            <p:cNvSpPr>
              <a:spLocks noChangeArrowheads="1"/>
            </p:cNvSpPr>
            <p:nvPr/>
          </p:nvSpPr>
          <p:spPr bwMode="auto">
            <a:xfrm>
              <a:off x="2236" y="3154"/>
              <a:ext cx="47" cy="49"/>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42004" name="Oval 1075"/>
            <p:cNvSpPr>
              <a:spLocks noChangeArrowheads="1"/>
            </p:cNvSpPr>
            <p:nvPr/>
          </p:nvSpPr>
          <p:spPr bwMode="auto">
            <a:xfrm>
              <a:off x="2756" y="2713"/>
              <a:ext cx="47" cy="49"/>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42005" name="Oval 1076"/>
            <p:cNvSpPr>
              <a:spLocks noChangeArrowheads="1"/>
            </p:cNvSpPr>
            <p:nvPr/>
          </p:nvSpPr>
          <p:spPr bwMode="auto">
            <a:xfrm>
              <a:off x="2932" y="2530"/>
              <a:ext cx="47" cy="49"/>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42006" name="Oval 1077"/>
            <p:cNvSpPr>
              <a:spLocks noChangeArrowheads="1"/>
            </p:cNvSpPr>
            <p:nvPr/>
          </p:nvSpPr>
          <p:spPr bwMode="auto">
            <a:xfrm>
              <a:off x="2452" y="2738"/>
              <a:ext cx="47" cy="49"/>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42007" name="Oval 1078"/>
            <p:cNvSpPr>
              <a:spLocks noChangeArrowheads="1"/>
            </p:cNvSpPr>
            <p:nvPr/>
          </p:nvSpPr>
          <p:spPr bwMode="auto">
            <a:xfrm>
              <a:off x="2836" y="2614"/>
              <a:ext cx="47" cy="48"/>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42008" name="Oval 1079"/>
            <p:cNvSpPr>
              <a:spLocks noChangeArrowheads="1"/>
            </p:cNvSpPr>
            <p:nvPr/>
          </p:nvSpPr>
          <p:spPr bwMode="auto">
            <a:xfrm>
              <a:off x="2908" y="2955"/>
              <a:ext cx="47" cy="49"/>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42009" name="Freeform 1080"/>
            <p:cNvSpPr>
              <a:spLocks/>
            </p:cNvSpPr>
            <p:nvPr/>
          </p:nvSpPr>
          <p:spPr bwMode="auto">
            <a:xfrm>
              <a:off x="1928" y="2409"/>
              <a:ext cx="1457" cy="1006"/>
            </a:xfrm>
            <a:custGeom>
              <a:avLst/>
              <a:gdLst>
                <a:gd name="T0" fmla="*/ 4 w 1457"/>
                <a:gd name="T1" fmla="*/ 1002 h 968"/>
                <a:gd name="T2" fmla="*/ 212 w 1457"/>
                <a:gd name="T3" fmla="*/ 488 h 968"/>
                <a:gd name="T4" fmla="*/ 716 w 1457"/>
                <a:gd name="T5" fmla="*/ 166 h 968"/>
                <a:gd name="T6" fmla="*/ 1356 w 1457"/>
                <a:gd name="T7" fmla="*/ 26 h 968"/>
                <a:gd name="T8" fmla="*/ 1324 w 1457"/>
                <a:gd name="T9" fmla="*/ 318 h 968"/>
                <a:gd name="T10" fmla="*/ 940 w 1457"/>
                <a:gd name="T11" fmla="*/ 882 h 968"/>
                <a:gd name="T12" fmla="*/ 188 w 1457"/>
                <a:gd name="T13" fmla="*/ 1194 h 968"/>
                <a:gd name="T14" fmla="*/ 4 w 1457"/>
                <a:gd name="T15" fmla="*/ 1002 h 968"/>
                <a:gd name="T16" fmla="*/ 0 60000 65536"/>
                <a:gd name="T17" fmla="*/ 0 60000 65536"/>
                <a:gd name="T18" fmla="*/ 0 60000 65536"/>
                <a:gd name="T19" fmla="*/ 0 60000 65536"/>
                <a:gd name="T20" fmla="*/ 0 60000 65536"/>
                <a:gd name="T21" fmla="*/ 0 60000 65536"/>
                <a:gd name="T22" fmla="*/ 0 60000 65536"/>
                <a:gd name="T23" fmla="*/ 0 60000 65536"/>
                <a:gd name="T24" fmla="*/ 0 w 1457"/>
                <a:gd name="T25" fmla="*/ 0 h 968"/>
                <a:gd name="T26" fmla="*/ 1457 w 1457"/>
                <a:gd name="T27" fmla="*/ 968 h 9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57" h="968">
                  <a:moveTo>
                    <a:pt x="4" y="796"/>
                  </a:moveTo>
                  <a:cubicBezTo>
                    <a:pt x="8" y="703"/>
                    <a:pt x="93" y="499"/>
                    <a:pt x="212" y="388"/>
                  </a:cubicBezTo>
                  <a:cubicBezTo>
                    <a:pt x="331" y="277"/>
                    <a:pt x="525" y="193"/>
                    <a:pt x="716" y="132"/>
                  </a:cubicBezTo>
                  <a:cubicBezTo>
                    <a:pt x="907" y="71"/>
                    <a:pt x="1255" y="0"/>
                    <a:pt x="1356" y="20"/>
                  </a:cubicBezTo>
                  <a:cubicBezTo>
                    <a:pt x="1457" y="40"/>
                    <a:pt x="1393" y="139"/>
                    <a:pt x="1324" y="252"/>
                  </a:cubicBezTo>
                  <a:cubicBezTo>
                    <a:pt x="1255" y="365"/>
                    <a:pt x="1129" y="584"/>
                    <a:pt x="940" y="700"/>
                  </a:cubicBezTo>
                  <a:cubicBezTo>
                    <a:pt x="751" y="816"/>
                    <a:pt x="344" y="928"/>
                    <a:pt x="188" y="948"/>
                  </a:cubicBezTo>
                  <a:cubicBezTo>
                    <a:pt x="32" y="968"/>
                    <a:pt x="0" y="889"/>
                    <a:pt x="4" y="796"/>
                  </a:cubicBezTo>
                  <a:close/>
                </a:path>
              </a:pathLst>
            </a:custGeom>
            <a:noFill/>
            <a:ln w="19050">
              <a:solidFill>
                <a:srgbClr val="FF0000"/>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010" name="Oval 1081"/>
            <p:cNvSpPr>
              <a:spLocks noChangeArrowheads="1"/>
            </p:cNvSpPr>
            <p:nvPr/>
          </p:nvSpPr>
          <p:spPr bwMode="auto">
            <a:xfrm>
              <a:off x="2124" y="3271"/>
              <a:ext cx="47" cy="49"/>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42011" name="Text Box 1085"/>
            <p:cNvSpPr txBox="1">
              <a:spLocks noChangeArrowheads="1"/>
            </p:cNvSpPr>
            <p:nvPr/>
          </p:nvSpPr>
          <p:spPr bwMode="auto">
            <a:xfrm>
              <a:off x="1498" y="1666"/>
              <a:ext cx="276"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a14:hiddenLine>
              </a:ext>
            </a:extLst>
          </p:spPr>
          <p:txBody>
            <a:bodyPr wrap="none" anchor="ct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lgn="ctr"/>
              <a:r>
                <a:rPr lang="en-US" sz="2400" b="0">
                  <a:latin typeface="Times New Roman" pitchFamily="18" charset="0"/>
                </a:rPr>
                <a:t>x</a:t>
              </a:r>
              <a:r>
                <a:rPr lang="en-US" sz="2400" b="0" baseline="-25000">
                  <a:latin typeface="Times New Roman" pitchFamily="18" charset="0"/>
                </a:rPr>
                <a:t>2</a:t>
              </a:r>
            </a:p>
          </p:txBody>
        </p:sp>
        <p:sp>
          <p:nvSpPr>
            <p:cNvPr id="42012" name="Text Box 1086"/>
            <p:cNvSpPr txBox="1">
              <a:spLocks noChangeArrowheads="1"/>
            </p:cNvSpPr>
            <p:nvPr/>
          </p:nvSpPr>
          <p:spPr bwMode="auto">
            <a:xfrm>
              <a:off x="3456" y="3394"/>
              <a:ext cx="276"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a14:hiddenLine>
              </a:ext>
            </a:extLst>
          </p:spPr>
          <p:txBody>
            <a:bodyPr wrap="none" anchor="ct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lgn="ctr"/>
              <a:r>
                <a:rPr lang="en-US" sz="2400" b="0">
                  <a:latin typeface="Times New Roman" pitchFamily="18" charset="0"/>
                </a:rPr>
                <a:t>x</a:t>
              </a:r>
              <a:r>
                <a:rPr lang="en-US" sz="2400" b="0" baseline="-25000">
                  <a:latin typeface="Times New Roman" pitchFamily="18" charset="0"/>
                </a:rPr>
                <a:t>1</a:t>
              </a:r>
            </a:p>
          </p:txBody>
        </p:sp>
        <p:sp>
          <p:nvSpPr>
            <p:cNvPr id="42013" name="Text Box 1087"/>
            <p:cNvSpPr txBox="1">
              <a:spLocks noChangeArrowheads="1"/>
            </p:cNvSpPr>
            <p:nvPr/>
          </p:nvSpPr>
          <p:spPr bwMode="auto">
            <a:xfrm>
              <a:off x="3504" y="2242"/>
              <a:ext cx="201"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a14:hiddenLine>
              </a:ext>
            </a:extLst>
          </p:spPr>
          <p:txBody>
            <a:bodyPr wrap="none" anchor="ct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lgn="ctr"/>
              <a:r>
                <a:rPr lang="en-US" sz="2400" b="0">
                  <a:latin typeface="Times New Roman" pitchFamily="18" charset="0"/>
                </a:rPr>
                <a:t>e</a:t>
              </a:r>
              <a:endParaRPr lang="en-US" sz="2400" b="0" baseline="-25000">
                <a:latin typeface="Times New Roman" pitchFamily="18" charset="0"/>
              </a:endParaRPr>
            </a:p>
          </p:txBody>
        </p:sp>
      </p:grpSp>
    </p:spTree>
    <p:extLst>
      <p:ext uri="{BB962C8B-B14F-4D97-AF65-F5344CB8AC3E}">
        <p14:creationId xmlns:p14="http://schemas.microsoft.com/office/powerpoint/2010/main" val="27200681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371600"/>
            <a:ext cx="6097588"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76584"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371600"/>
            <a:ext cx="6097588"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76585"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371600"/>
            <a:ext cx="6097588"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76586" name="Picture 4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1371600"/>
            <a:ext cx="6097588"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76587" name="Picture 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1371600"/>
            <a:ext cx="6097588"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3015" name="Rectangle 2"/>
          <p:cNvSpPr>
            <a:spLocks noGrp="1" noChangeArrowheads="1"/>
          </p:cNvSpPr>
          <p:nvPr>
            <p:ph type="title"/>
          </p:nvPr>
        </p:nvSpPr>
        <p:spPr/>
        <p:txBody>
          <a:bodyPr/>
          <a:lstStyle/>
          <a:p>
            <a:r>
              <a:rPr lang="en-US"/>
              <a:t>Dimensionality Reduction: PCA</a:t>
            </a:r>
          </a:p>
        </p:txBody>
      </p:sp>
    </p:spTree>
    <p:extLst>
      <p:ext uri="{BB962C8B-B14F-4D97-AF65-F5344CB8AC3E}">
        <p14:creationId xmlns:p14="http://schemas.microsoft.com/office/powerpoint/2010/main" val="7599363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7658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7658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7658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765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6"/>
          <p:cNvSpPr>
            <a:spLocks noGrp="1" noChangeArrowheads="1"/>
          </p:cNvSpPr>
          <p:nvPr>
            <p:ph type="title"/>
          </p:nvPr>
        </p:nvSpPr>
        <p:spPr/>
        <p:txBody>
          <a:bodyPr/>
          <a:lstStyle/>
          <a:p>
            <a:r>
              <a:rPr lang="en-US"/>
              <a:t>Feature Subset Selection</a:t>
            </a:r>
          </a:p>
        </p:txBody>
      </p:sp>
      <p:sp>
        <p:nvSpPr>
          <p:cNvPr id="44035" name="Rectangle 7"/>
          <p:cNvSpPr>
            <a:spLocks noGrp="1" noChangeArrowheads="1"/>
          </p:cNvSpPr>
          <p:nvPr>
            <p:ph type="body" idx="1"/>
          </p:nvPr>
        </p:nvSpPr>
        <p:spPr/>
        <p:txBody>
          <a:bodyPr/>
          <a:lstStyle/>
          <a:p>
            <a:pPr>
              <a:lnSpc>
                <a:spcPct val="90000"/>
              </a:lnSpc>
            </a:pPr>
            <a:r>
              <a:rPr lang="en-US"/>
              <a:t>Another way to reduce dimensionality of data</a:t>
            </a:r>
          </a:p>
          <a:p>
            <a:pPr>
              <a:lnSpc>
                <a:spcPct val="90000"/>
              </a:lnSpc>
            </a:pPr>
            <a:r>
              <a:rPr lang="en-US"/>
              <a:t>Redundant features </a:t>
            </a:r>
          </a:p>
          <a:p>
            <a:pPr lvl="1">
              <a:lnSpc>
                <a:spcPct val="90000"/>
              </a:lnSpc>
            </a:pPr>
            <a:r>
              <a:rPr lang="en-US"/>
              <a:t>Duplicate much or all of the information contained in one or more other attributes</a:t>
            </a:r>
          </a:p>
          <a:p>
            <a:pPr lvl="1">
              <a:lnSpc>
                <a:spcPct val="90000"/>
              </a:lnSpc>
            </a:pPr>
            <a:r>
              <a:rPr lang="en-US"/>
              <a:t>Example: purchase price of a product and the amount of sales tax paid</a:t>
            </a:r>
          </a:p>
          <a:p>
            <a:pPr>
              <a:lnSpc>
                <a:spcPct val="90000"/>
              </a:lnSpc>
            </a:pPr>
            <a:r>
              <a:rPr lang="en-US"/>
              <a:t>Irrelevant features</a:t>
            </a:r>
          </a:p>
          <a:p>
            <a:pPr lvl="1">
              <a:lnSpc>
                <a:spcPct val="90000"/>
              </a:lnSpc>
            </a:pPr>
            <a:r>
              <a:rPr lang="en-US"/>
              <a:t>Contain no information that is useful for the data mining task at hand</a:t>
            </a:r>
          </a:p>
          <a:p>
            <a:pPr lvl="1">
              <a:lnSpc>
                <a:spcPct val="90000"/>
              </a:lnSpc>
            </a:pPr>
            <a:r>
              <a:rPr lang="en-US"/>
              <a:t>Example: students' ID is often irrelevant to the task of predicting students' GPA</a:t>
            </a:r>
          </a:p>
          <a:p>
            <a:pPr>
              <a:lnSpc>
                <a:spcPct val="90000"/>
              </a:lnSpc>
            </a:pPr>
            <a:r>
              <a:rPr lang="en-US"/>
              <a:t>Many techniques developed, especially for classification</a:t>
            </a:r>
          </a:p>
        </p:txBody>
      </p:sp>
      <p:sp>
        <p:nvSpPr>
          <p:cNvPr id="44036" name="Text Box 4"/>
          <p:cNvSpPr txBox="1">
            <a:spLocks noChangeArrowheads="1"/>
          </p:cNvSpPr>
          <p:nvPr/>
        </p:nvSpPr>
        <p:spPr bwMode="auto">
          <a:xfrm>
            <a:off x="1676400" y="3657600"/>
            <a:ext cx="160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endParaRPr lang="en-US"/>
          </a:p>
        </p:txBody>
      </p:sp>
      <p:sp>
        <p:nvSpPr>
          <p:cNvPr id="44037" name="Rectangle 5"/>
          <p:cNvSpPr>
            <a:spLocks noChangeArrowheads="1"/>
          </p:cNvSpPr>
          <p:nvPr/>
        </p:nvSpPr>
        <p:spPr bwMode="auto">
          <a:xfrm>
            <a:off x="1717675" y="5984875"/>
            <a:ext cx="18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spcBef>
                <a:spcPct val="50000"/>
              </a:spcBef>
            </a:pPr>
            <a:endParaRPr lang="en-US"/>
          </a:p>
        </p:txBody>
      </p:sp>
    </p:spTree>
    <p:extLst>
      <p:ext uri="{BB962C8B-B14F-4D97-AF65-F5344CB8AC3E}">
        <p14:creationId xmlns:p14="http://schemas.microsoft.com/office/powerpoint/2010/main" val="13876190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C8D95-5EC9-8140-89BB-68AC7D51BE40}"/>
              </a:ext>
            </a:extLst>
          </p:cNvPr>
          <p:cNvSpPr>
            <a:spLocks noGrp="1"/>
          </p:cNvSpPr>
          <p:nvPr>
            <p:ph type="title"/>
          </p:nvPr>
        </p:nvSpPr>
        <p:spPr/>
        <p:txBody>
          <a:bodyPr/>
          <a:lstStyle/>
          <a:p>
            <a:r>
              <a:rPr lang="en-US" dirty="0"/>
              <a:t>Feature Subset Selection</a:t>
            </a:r>
          </a:p>
        </p:txBody>
      </p:sp>
      <p:pic>
        <p:nvPicPr>
          <p:cNvPr id="5" name="Content Placeholder 4" descr="Diagram&#10;&#10;Description automatically generated">
            <a:extLst>
              <a:ext uri="{FF2B5EF4-FFF2-40B4-BE49-F238E27FC236}">
                <a16:creationId xmlns:a16="http://schemas.microsoft.com/office/drawing/2014/main" id="{CA202288-5AF4-924F-989C-C339BBE359E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1163" y="1225303"/>
            <a:ext cx="8318500" cy="5016994"/>
          </a:xfrm>
        </p:spPr>
      </p:pic>
    </p:spTree>
    <p:extLst>
      <p:ext uri="{BB962C8B-B14F-4D97-AF65-F5344CB8AC3E}">
        <p14:creationId xmlns:p14="http://schemas.microsoft.com/office/powerpoint/2010/main" val="18621046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026"/>
          <p:cNvSpPr>
            <a:spLocks noGrp="1" noChangeArrowheads="1"/>
          </p:cNvSpPr>
          <p:nvPr>
            <p:ph type="title"/>
          </p:nvPr>
        </p:nvSpPr>
        <p:spPr/>
        <p:txBody>
          <a:bodyPr/>
          <a:lstStyle/>
          <a:p>
            <a:r>
              <a:rPr lang="en-US"/>
              <a:t>Feature Creation</a:t>
            </a:r>
          </a:p>
        </p:txBody>
      </p:sp>
      <p:sp>
        <p:nvSpPr>
          <p:cNvPr id="45059" name="Rectangle 1027"/>
          <p:cNvSpPr>
            <a:spLocks noGrp="1" noChangeArrowheads="1"/>
          </p:cNvSpPr>
          <p:nvPr>
            <p:ph type="body" idx="1"/>
          </p:nvPr>
        </p:nvSpPr>
        <p:spPr/>
        <p:txBody>
          <a:bodyPr/>
          <a:lstStyle/>
          <a:p>
            <a:r>
              <a:rPr lang="en-US"/>
              <a:t>Create new attributes that can capture the important information in a data set much more efficiently than the original attributes</a:t>
            </a:r>
          </a:p>
          <a:p>
            <a:pPr lvl="4"/>
            <a:endParaRPr lang="en-US"/>
          </a:p>
          <a:p>
            <a:r>
              <a:rPr lang="en-US"/>
              <a:t>Three general methodologies:</a:t>
            </a:r>
          </a:p>
          <a:p>
            <a:pPr lvl="1"/>
            <a:r>
              <a:rPr lang="en-US"/>
              <a:t>Feature extraction</a:t>
            </a:r>
          </a:p>
          <a:p>
            <a:pPr marL="1147763" lvl="2" indent="-233363"/>
            <a:r>
              <a:rPr lang="en-US" sz="2400"/>
              <a:t> </a:t>
            </a:r>
            <a:r>
              <a:rPr lang="en-US" sz="2200"/>
              <a:t>Example: extracting edges from images</a:t>
            </a:r>
          </a:p>
          <a:p>
            <a:pPr lvl="1"/>
            <a:r>
              <a:rPr lang="en-US"/>
              <a:t>Feature construction</a:t>
            </a:r>
          </a:p>
          <a:p>
            <a:pPr marL="1147763" lvl="2" indent="-233363"/>
            <a:r>
              <a:rPr lang="en-US" sz="2200"/>
              <a:t> Example: dividing mass by volume to get density</a:t>
            </a:r>
            <a:r>
              <a:rPr lang="en-US" sz="2400"/>
              <a:t> </a:t>
            </a:r>
          </a:p>
          <a:p>
            <a:pPr lvl="1"/>
            <a:r>
              <a:rPr lang="en-US"/>
              <a:t>Mapping data to new space</a:t>
            </a:r>
          </a:p>
          <a:p>
            <a:pPr marL="1147763" lvl="2" indent="-233363"/>
            <a:r>
              <a:rPr lang="en-US" sz="2200"/>
              <a:t> Example: Fourier and wavelet analysis </a:t>
            </a:r>
          </a:p>
        </p:txBody>
      </p:sp>
    </p:spTree>
    <p:extLst>
      <p:ext uri="{BB962C8B-B14F-4D97-AF65-F5344CB8AC3E}">
        <p14:creationId xmlns:p14="http://schemas.microsoft.com/office/powerpoint/2010/main" val="33614061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228600" y="0"/>
            <a:ext cx="8585200" cy="685800"/>
          </a:xfrm>
        </p:spPr>
        <p:txBody>
          <a:bodyPr/>
          <a:lstStyle/>
          <a:p>
            <a:r>
              <a:rPr lang="en-US"/>
              <a:t>Mapping Data to a New Space</a:t>
            </a:r>
          </a:p>
        </p:txBody>
      </p:sp>
      <p:sp>
        <p:nvSpPr>
          <p:cNvPr id="46083" name="Rectangle 3"/>
          <p:cNvSpPr>
            <a:spLocks noGrp="1" noChangeArrowheads="1"/>
          </p:cNvSpPr>
          <p:nvPr>
            <p:ph type="body" idx="1"/>
          </p:nvPr>
        </p:nvSpPr>
        <p:spPr>
          <a:xfrm>
            <a:off x="146050" y="990600"/>
            <a:ext cx="8394700" cy="5029200"/>
          </a:xfrm>
          <a:noFill/>
        </p:spPr>
        <p:txBody>
          <a:bodyPr/>
          <a:lstStyle/>
          <a:p>
            <a:pPr marL="285750" indent="-285750" algn="just">
              <a:lnSpc>
                <a:spcPct val="95000"/>
              </a:lnSpc>
              <a:spcBef>
                <a:spcPct val="20000"/>
              </a:spcBef>
              <a:tabLst>
                <a:tab pos="1198563" algn="l"/>
              </a:tabLst>
            </a:pPr>
            <a:endParaRPr lang="en-US" b="1">
              <a:latin typeface="Times New Roman" pitchFamily="18" charset="0"/>
              <a:cs typeface="Times New Roman" pitchFamily="18" charset="0"/>
            </a:endParaRPr>
          </a:p>
          <a:p>
            <a:pPr marL="285750" indent="-285750" algn="just">
              <a:lnSpc>
                <a:spcPct val="95000"/>
              </a:lnSpc>
              <a:spcBef>
                <a:spcPct val="20000"/>
              </a:spcBef>
              <a:tabLst>
                <a:tab pos="1198563" algn="l"/>
              </a:tabLst>
            </a:pPr>
            <a:endParaRPr lang="en-US" b="1">
              <a:latin typeface="Times New Roman" pitchFamily="18" charset="0"/>
              <a:cs typeface="Times New Roman" pitchFamily="18" charset="0"/>
            </a:endParaRPr>
          </a:p>
        </p:txBody>
      </p:sp>
      <p:sp>
        <p:nvSpPr>
          <p:cNvPr id="46084" name="Text Box 4"/>
          <p:cNvSpPr txBox="1">
            <a:spLocks noChangeArrowheads="1"/>
          </p:cNvSpPr>
          <p:nvPr/>
        </p:nvSpPr>
        <p:spPr bwMode="auto">
          <a:xfrm>
            <a:off x="1676400" y="3657600"/>
            <a:ext cx="160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endParaRPr lang="en-US"/>
          </a:p>
        </p:txBody>
      </p:sp>
      <p:sp>
        <p:nvSpPr>
          <p:cNvPr id="46085" name="Rectangle 5"/>
          <p:cNvSpPr>
            <a:spLocks noChangeArrowheads="1"/>
          </p:cNvSpPr>
          <p:nvPr/>
        </p:nvSpPr>
        <p:spPr bwMode="auto">
          <a:xfrm>
            <a:off x="1717675" y="5984875"/>
            <a:ext cx="18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spcBef>
                <a:spcPct val="50000"/>
              </a:spcBef>
            </a:pPr>
            <a:endParaRPr lang="en-US"/>
          </a:p>
        </p:txBody>
      </p:sp>
      <p:pic>
        <p:nvPicPr>
          <p:cNvPr id="46086" name="Picture 6"/>
          <p:cNvPicPr>
            <a:picLocks noChangeAspect="1" noChangeArrowheads="1"/>
          </p:cNvPicPr>
          <p:nvPr/>
        </p:nvPicPr>
        <p:blipFill>
          <a:blip r:embed="rId3">
            <a:extLst>
              <a:ext uri="{28A0092B-C50C-407E-A947-70E740481C1C}">
                <a14:useLocalDpi xmlns:a14="http://schemas.microsoft.com/office/drawing/2010/main" val="0"/>
              </a:ext>
            </a:extLst>
          </a:blip>
          <a:srcRect r="8214"/>
          <a:stretch>
            <a:fillRect/>
          </a:stretch>
        </p:blipFill>
        <p:spPr bwMode="auto">
          <a:xfrm>
            <a:off x="4419600" y="1524000"/>
            <a:ext cx="4699000" cy="383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46087" name="Picture 8"/>
          <p:cNvPicPr>
            <a:picLocks noChangeAspect="1" noChangeArrowheads="1"/>
          </p:cNvPicPr>
          <p:nvPr/>
        </p:nvPicPr>
        <p:blipFill>
          <a:blip r:embed="rId4">
            <a:extLst>
              <a:ext uri="{28A0092B-C50C-407E-A947-70E740481C1C}">
                <a14:useLocalDpi xmlns:a14="http://schemas.microsoft.com/office/drawing/2010/main" val="0"/>
              </a:ext>
            </a:extLst>
          </a:blip>
          <a:srcRect l="8392" r="6250"/>
          <a:stretch>
            <a:fillRect/>
          </a:stretch>
        </p:blipFill>
        <p:spPr bwMode="auto">
          <a:xfrm>
            <a:off x="76200" y="1366838"/>
            <a:ext cx="4689475" cy="411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6088" name="Text Box 10"/>
          <p:cNvSpPr txBox="1">
            <a:spLocks noChangeArrowheads="1"/>
          </p:cNvSpPr>
          <p:nvPr/>
        </p:nvSpPr>
        <p:spPr bwMode="auto">
          <a:xfrm>
            <a:off x="914400" y="5715000"/>
            <a:ext cx="38862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200"/>
              <a:t>Two Sine Waves + Noise</a:t>
            </a:r>
          </a:p>
        </p:txBody>
      </p:sp>
      <p:sp>
        <p:nvSpPr>
          <p:cNvPr id="46089" name="Text Box 11"/>
          <p:cNvSpPr txBox="1">
            <a:spLocks noChangeArrowheads="1"/>
          </p:cNvSpPr>
          <p:nvPr/>
        </p:nvSpPr>
        <p:spPr bwMode="auto">
          <a:xfrm>
            <a:off x="5867400" y="5715000"/>
            <a:ext cx="25146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200"/>
              <a:t>Frequency</a:t>
            </a:r>
          </a:p>
        </p:txBody>
      </p:sp>
      <p:sp>
        <p:nvSpPr>
          <p:cNvPr id="46090" name="Rectangle 12"/>
          <p:cNvSpPr>
            <a:spLocks noChangeArrowheads="1"/>
          </p:cNvSpPr>
          <p:nvPr/>
        </p:nvSpPr>
        <p:spPr bwMode="auto">
          <a:xfrm>
            <a:off x="298450" y="1143000"/>
            <a:ext cx="83947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p>
            <a:pPr marL="285750" indent="-285750" algn="just">
              <a:lnSpc>
                <a:spcPct val="95000"/>
              </a:lnSpc>
              <a:spcBef>
                <a:spcPct val="20000"/>
              </a:spcBef>
              <a:spcAft>
                <a:spcPts val="400"/>
              </a:spcAft>
              <a:buClr>
                <a:srgbClr val="0C7B9C"/>
              </a:buClr>
              <a:buSzPct val="75000"/>
              <a:buFont typeface="Monotype Sorts" charset="2"/>
              <a:buChar char="l"/>
              <a:tabLst>
                <a:tab pos="1198563" algn="l"/>
              </a:tabLst>
            </a:pPr>
            <a:r>
              <a:rPr lang="en-US" sz="2800">
                <a:latin typeface="Times New Roman" pitchFamily="18" charset="0"/>
                <a:cs typeface="Times New Roman" pitchFamily="18" charset="0"/>
              </a:rPr>
              <a:t>Fourier and wavelet transform</a:t>
            </a:r>
          </a:p>
        </p:txBody>
      </p:sp>
      <p:sp>
        <p:nvSpPr>
          <p:cNvPr id="46091" name="Text Box 13"/>
          <p:cNvSpPr txBox="1">
            <a:spLocks noChangeArrowheads="1"/>
          </p:cNvSpPr>
          <p:nvPr/>
        </p:nvSpPr>
        <p:spPr bwMode="auto">
          <a:xfrm>
            <a:off x="5562600" y="5257800"/>
            <a:ext cx="2286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b="0"/>
              <a:t>Frequency</a:t>
            </a:r>
          </a:p>
        </p:txBody>
      </p:sp>
    </p:spTree>
    <p:extLst>
      <p:ext uri="{BB962C8B-B14F-4D97-AF65-F5344CB8AC3E}">
        <p14:creationId xmlns:p14="http://schemas.microsoft.com/office/powerpoint/2010/main" val="32885589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66BE01-7371-5742-8F77-9F12002B383C}"/>
              </a:ext>
            </a:extLst>
          </p:cNvPr>
          <p:cNvSpPr>
            <a:spLocks noGrp="1"/>
          </p:cNvSpPr>
          <p:nvPr>
            <p:ph idx="1"/>
          </p:nvPr>
        </p:nvSpPr>
        <p:spPr/>
        <p:txBody>
          <a:bodyPr/>
          <a:lstStyle/>
          <a:p>
            <a:pPr marL="0" indent="0" algn="ctr">
              <a:buNone/>
            </a:pPr>
            <a:r>
              <a:rPr lang="en-US" sz="4400" dirty="0"/>
              <a:t>Proximity</a:t>
            </a:r>
          </a:p>
        </p:txBody>
      </p:sp>
    </p:spTree>
    <p:extLst>
      <p:ext uri="{BB962C8B-B14F-4D97-AF65-F5344CB8AC3E}">
        <p14:creationId xmlns:p14="http://schemas.microsoft.com/office/powerpoint/2010/main" val="3357671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9"/>
          <p:cNvSpPr>
            <a:spLocks noGrp="1" noChangeArrowheads="1"/>
          </p:cNvSpPr>
          <p:nvPr>
            <p:ph type="title"/>
          </p:nvPr>
        </p:nvSpPr>
        <p:spPr/>
        <p:txBody>
          <a:bodyPr/>
          <a:lstStyle/>
          <a:p>
            <a:r>
              <a:rPr lang="en-US"/>
              <a:t>Types of Attributes </a:t>
            </a:r>
          </a:p>
        </p:txBody>
      </p:sp>
      <p:sp>
        <p:nvSpPr>
          <p:cNvPr id="7171" name="Rectangle 10"/>
          <p:cNvSpPr>
            <a:spLocks noGrp="1" noChangeArrowheads="1"/>
          </p:cNvSpPr>
          <p:nvPr>
            <p:ph type="body" idx="1"/>
          </p:nvPr>
        </p:nvSpPr>
        <p:spPr>
          <a:xfrm>
            <a:off x="152400" y="1143000"/>
            <a:ext cx="8915400" cy="5181600"/>
          </a:xfrm>
        </p:spPr>
        <p:txBody>
          <a:bodyPr>
            <a:normAutofit lnSpcReduction="10000"/>
          </a:bodyPr>
          <a:lstStyle/>
          <a:p>
            <a:r>
              <a:rPr lang="en-US" dirty="0"/>
              <a:t> There are different types of attributes</a:t>
            </a:r>
          </a:p>
          <a:p>
            <a:pPr marL="749300" lvl="1">
              <a:spcBef>
                <a:spcPts val="300"/>
              </a:spcBef>
            </a:pPr>
            <a:r>
              <a:rPr lang="en-US" sz="2800" dirty="0">
                <a:solidFill>
                  <a:srgbClr val="FF0000"/>
                </a:solidFill>
              </a:rPr>
              <a:t>Nominal</a:t>
            </a:r>
            <a:endParaRPr lang="en-US" sz="2800" dirty="0"/>
          </a:p>
          <a:p>
            <a:pPr marL="1257300" lvl="2" indent="-393700">
              <a:spcBef>
                <a:spcPts val="300"/>
              </a:spcBef>
            </a:pPr>
            <a:r>
              <a:rPr lang="en-US" sz="2400" dirty="0"/>
              <a:t>Examples: ID numbers, eye color, zip codes</a:t>
            </a:r>
          </a:p>
          <a:p>
            <a:pPr marL="749300" lvl="1">
              <a:spcBef>
                <a:spcPts val="300"/>
              </a:spcBef>
            </a:pPr>
            <a:r>
              <a:rPr lang="en-US" sz="2800" dirty="0">
                <a:solidFill>
                  <a:srgbClr val="FF0000"/>
                </a:solidFill>
              </a:rPr>
              <a:t>Ordinal</a:t>
            </a:r>
            <a:endParaRPr lang="en-US" sz="2800" dirty="0"/>
          </a:p>
          <a:p>
            <a:pPr marL="1257300" lvl="2" indent="-393700">
              <a:spcBef>
                <a:spcPts val="300"/>
              </a:spcBef>
            </a:pPr>
            <a:r>
              <a:rPr lang="en-US" sz="2400" dirty="0"/>
              <a:t>Examples: rankings (e.g., taste of potato chips on a scale from 1-10), grades, height {tall, medium, short}</a:t>
            </a:r>
          </a:p>
          <a:p>
            <a:pPr marL="749300" lvl="1">
              <a:spcBef>
                <a:spcPts val="300"/>
              </a:spcBef>
            </a:pPr>
            <a:r>
              <a:rPr lang="en-US" sz="2800" dirty="0">
                <a:solidFill>
                  <a:srgbClr val="FF0000"/>
                </a:solidFill>
              </a:rPr>
              <a:t>Interval</a:t>
            </a:r>
            <a:endParaRPr lang="en-US" sz="2800" dirty="0"/>
          </a:p>
          <a:p>
            <a:pPr marL="1257300" lvl="2" indent="-393700">
              <a:spcBef>
                <a:spcPts val="300"/>
              </a:spcBef>
            </a:pPr>
            <a:r>
              <a:rPr lang="en-US" sz="2400" dirty="0"/>
              <a:t>Examples: calendar dates, temperatures in Celsius or Fahrenheit.</a:t>
            </a:r>
          </a:p>
          <a:p>
            <a:pPr marL="749300" lvl="1">
              <a:spcBef>
                <a:spcPts val="300"/>
              </a:spcBef>
            </a:pPr>
            <a:r>
              <a:rPr lang="en-US" sz="2800" dirty="0">
                <a:solidFill>
                  <a:srgbClr val="FF0000"/>
                </a:solidFill>
              </a:rPr>
              <a:t>Ratio</a:t>
            </a:r>
            <a:endParaRPr lang="en-US" sz="2800" dirty="0"/>
          </a:p>
          <a:p>
            <a:pPr marL="1257300" lvl="2" indent="-393700">
              <a:spcBef>
                <a:spcPts val="300"/>
              </a:spcBef>
            </a:pPr>
            <a:r>
              <a:rPr lang="en-US" sz="2400" dirty="0"/>
              <a:t>Examples: temperature in Kelvin, length, counts, elapsed time (e.g., time to run a race) </a:t>
            </a:r>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a:t>Similarity and Dissimilarity Measures</a:t>
            </a:r>
          </a:p>
        </p:txBody>
      </p:sp>
      <p:sp>
        <p:nvSpPr>
          <p:cNvPr id="61443" name="Rectangle 3"/>
          <p:cNvSpPr>
            <a:spLocks noGrp="1" noChangeArrowheads="1"/>
          </p:cNvSpPr>
          <p:nvPr>
            <p:ph type="body" idx="1"/>
          </p:nvPr>
        </p:nvSpPr>
        <p:spPr/>
        <p:txBody>
          <a:bodyPr/>
          <a:lstStyle/>
          <a:p>
            <a:r>
              <a:rPr lang="en-US" dirty="0"/>
              <a:t>Similarity measure</a:t>
            </a:r>
          </a:p>
          <a:p>
            <a:pPr lvl="1"/>
            <a:r>
              <a:rPr lang="en-US" dirty="0"/>
              <a:t>Numerical measure of how alike two data objects are.</a:t>
            </a:r>
          </a:p>
          <a:p>
            <a:pPr lvl="1"/>
            <a:r>
              <a:rPr lang="en-US" dirty="0"/>
              <a:t>Is higher when objects are more alike.</a:t>
            </a:r>
          </a:p>
          <a:p>
            <a:pPr lvl="1"/>
            <a:r>
              <a:rPr lang="en-US" dirty="0"/>
              <a:t>Often falls in the range [0,1]</a:t>
            </a:r>
          </a:p>
          <a:p>
            <a:r>
              <a:rPr lang="en-US" dirty="0"/>
              <a:t>Dissimilarity measure</a:t>
            </a:r>
          </a:p>
          <a:p>
            <a:pPr lvl="1"/>
            <a:r>
              <a:rPr lang="en-US" dirty="0"/>
              <a:t>Numerical measure of how different two data objects are </a:t>
            </a:r>
          </a:p>
          <a:p>
            <a:pPr lvl="1"/>
            <a:r>
              <a:rPr lang="en-US" dirty="0"/>
              <a:t>Lower when objects are more alike</a:t>
            </a:r>
          </a:p>
          <a:p>
            <a:pPr lvl="1"/>
            <a:r>
              <a:rPr lang="en-US" dirty="0"/>
              <a:t>Minimum dissimilarity is often 0</a:t>
            </a:r>
          </a:p>
          <a:p>
            <a:pPr lvl="1"/>
            <a:r>
              <a:rPr lang="en-US" dirty="0"/>
              <a:t>Upper limit varies</a:t>
            </a:r>
          </a:p>
          <a:p>
            <a:r>
              <a:rPr lang="en-US" dirty="0">
                <a:solidFill>
                  <a:srgbClr val="CC6600"/>
                </a:solidFill>
              </a:rPr>
              <a:t>Proximity</a:t>
            </a:r>
            <a:r>
              <a:rPr lang="en-US" dirty="0"/>
              <a:t> refers to a similarity or dissimilarity</a:t>
            </a:r>
          </a:p>
        </p:txBody>
      </p:sp>
    </p:spTree>
    <p:extLst>
      <p:ext uri="{BB962C8B-B14F-4D97-AF65-F5344CB8AC3E}">
        <p14:creationId xmlns:p14="http://schemas.microsoft.com/office/powerpoint/2010/main" val="38230394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F3C48-62B0-3647-A757-229CA1FE3972}"/>
              </a:ext>
            </a:extLst>
          </p:cNvPr>
          <p:cNvSpPr>
            <a:spLocks noGrp="1"/>
          </p:cNvSpPr>
          <p:nvPr>
            <p:ph type="title"/>
          </p:nvPr>
        </p:nvSpPr>
        <p:spPr/>
        <p:txBody>
          <a:bodyPr/>
          <a:lstStyle/>
          <a:p>
            <a:r>
              <a:rPr lang="en-US" dirty="0"/>
              <a:t>Transformation</a:t>
            </a:r>
          </a:p>
        </p:txBody>
      </p:sp>
      <p:sp>
        <p:nvSpPr>
          <p:cNvPr id="3" name="Content Placeholder 2">
            <a:extLst>
              <a:ext uri="{FF2B5EF4-FFF2-40B4-BE49-F238E27FC236}">
                <a16:creationId xmlns:a16="http://schemas.microsoft.com/office/drawing/2014/main" id="{5C87F281-4B9A-5849-A55E-CCD7B59512CB}"/>
              </a:ext>
            </a:extLst>
          </p:cNvPr>
          <p:cNvSpPr>
            <a:spLocks noGrp="1"/>
          </p:cNvSpPr>
          <p:nvPr>
            <p:ph idx="1"/>
          </p:nvPr>
        </p:nvSpPr>
        <p:spPr/>
        <p:txBody>
          <a:bodyPr/>
          <a:lstStyle/>
          <a:p>
            <a:r>
              <a:rPr lang="en-US" dirty="0"/>
              <a:t>If given similarity is in [1,10] interval, use linear transformation to transform it in [0, 1]</a:t>
            </a:r>
          </a:p>
          <a:p>
            <a:pPr lvl="1"/>
            <a:r>
              <a:rPr lang="en-US" dirty="0"/>
              <a:t>s’ = (s – </a:t>
            </a:r>
            <a:r>
              <a:rPr lang="en-US" dirty="0" err="1"/>
              <a:t>min_s</a:t>
            </a:r>
            <a:r>
              <a:rPr lang="en-US" dirty="0"/>
              <a:t>)/(</a:t>
            </a:r>
            <a:r>
              <a:rPr lang="en-US" dirty="0" err="1"/>
              <a:t>max_s</a:t>
            </a:r>
            <a:r>
              <a:rPr lang="en-US" dirty="0"/>
              <a:t> – </a:t>
            </a:r>
            <a:r>
              <a:rPr lang="en-US" dirty="0" err="1"/>
              <a:t>mis_s</a:t>
            </a:r>
            <a:r>
              <a:rPr lang="en-US" dirty="0"/>
              <a:t>)</a:t>
            </a:r>
          </a:p>
          <a:p>
            <a:r>
              <a:rPr lang="en-US" dirty="0"/>
              <a:t>If dissimilarity is in the range [0, inf], linear transformation cannot be applied</a:t>
            </a:r>
          </a:p>
          <a:p>
            <a:pPr lvl="1"/>
            <a:r>
              <a:rPr lang="en-US" dirty="0"/>
              <a:t>d’ = d/(1+d)</a:t>
            </a:r>
          </a:p>
          <a:p>
            <a:r>
              <a:rPr lang="en-US" dirty="0"/>
              <a:t>Transformation can change the meaning, e.g., correlation</a:t>
            </a:r>
          </a:p>
          <a:p>
            <a:r>
              <a:rPr lang="en-US" dirty="0"/>
              <a:t>Transformation from s to d and d to s is possible</a:t>
            </a:r>
          </a:p>
          <a:p>
            <a:pPr lvl="1"/>
            <a:r>
              <a:rPr lang="en-US" dirty="0"/>
              <a:t>s = 1 – d</a:t>
            </a:r>
          </a:p>
          <a:p>
            <a:pPr lvl="1"/>
            <a:r>
              <a:rPr lang="en-US" dirty="0"/>
              <a:t>d = 1 - s</a:t>
            </a:r>
          </a:p>
        </p:txBody>
      </p:sp>
      <p:sp>
        <p:nvSpPr>
          <p:cNvPr id="4" name="TextBox 3">
            <a:extLst>
              <a:ext uri="{FF2B5EF4-FFF2-40B4-BE49-F238E27FC236}">
                <a16:creationId xmlns:a16="http://schemas.microsoft.com/office/drawing/2014/main" id="{BEFBA9C2-6E25-1348-9380-26AD7BF0CE5E}"/>
              </a:ext>
            </a:extLst>
          </p:cNvPr>
          <p:cNvSpPr txBox="1"/>
          <p:nvPr/>
        </p:nvSpPr>
        <p:spPr>
          <a:xfrm>
            <a:off x="3109115" y="5370493"/>
            <a:ext cx="2922595" cy="954107"/>
          </a:xfrm>
          <a:prstGeom prst="rect">
            <a:avLst/>
          </a:prstGeom>
          <a:noFill/>
        </p:spPr>
        <p:txBody>
          <a:bodyPr wrap="none" rtlCol="0">
            <a:spAutoFit/>
          </a:bodyPr>
          <a:lstStyle/>
          <a:p>
            <a:r>
              <a:rPr lang="en-US" dirty="0"/>
              <a:t>s = -d</a:t>
            </a:r>
          </a:p>
          <a:p>
            <a:r>
              <a:rPr lang="en-US" dirty="0"/>
              <a:t>s = 1/(1+d)</a:t>
            </a:r>
          </a:p>
          <a:p>
            <a:r>
              <a:rPr lang="en-US" dirty="0"/>
              <a:t>s = e^-d</a:t>
            </a:r>
          </a:p>
          <a:p>
            <a:r>
              <a:rPr lang="en-US" dirty="0"/>
              <a:t>s = 1 – (d-</a:t>
            </a:r>
            <a:r>
              <a:rPr lang="en-US" dirty="0" err="1"/>
              <a:t>min_d</a:t>
            </a:r>
            <a:r>
              <a:rPr lang="en-US" dirty="0"/>
              <a:t>)/(</a:t>
            </a:r>
            <a:r>
              <a:rPr lang="en-US" dirty="0" err="1"/>
              <a:t>max_d-min_d</a:t>
            </a:r>
            <a:r>
              <a:rPr lang="en-US" dirty="0"/>
              <a:t>)</a:t>
            </a:r>
          </a:p>
        </p:txBody>
      </p:sp>
    </p:spTree>
    <p:extLst>
      <p:ext uri="{BB962C8B-B14F-4D97-AF65-F5344CB8AC3E}">
        <p14:creationId xmlns:p14="http://schemas.microsoft.com/office/powerpoint/2010/main" val="1912172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sz="2800"/>
              <a:t>Similarity/Dissimilarity for Simple Attributes</a:t>
            </a:r>
          </a:p>
        </p:txBody>
      </p:sp>
      <p:sp>
        <p:nvSpPr>
          <p:cNvPr id="62468" name="Text Box 4"/>
          <p:cNvSpPr txBox="1">
            <a:spLocks noChangeArrowheads="1"/>
          </p:cNvSpPr>
          <p:nvPr/>
        </p:nvSpPr>
        <p:spPr bwMode="auto">
          <a:xfrm>
            <a:off x="228600" y="1143000"/>
            <a:ext cx="86868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400" b="0" dirty="0"/>
              <a:t>The following table shows the similarity and dissimilarity between two objects, </a:t>
            </a:r>
            <a:r>
              <a:rPr lang="en-US" sz="2400" b="0" i="1" dirty="0">
                <a:latin typeface="Times New Roman" panose="02020603050405020304" pitchFamily="18" charset="0"/>
                <a:cs typeface="Times New Roman" panose="02020603050405020304" pitchFamily="18" charset="0"/>
              </a:rPr>
              <a:t>x</a:t>
            </a:r>
            <a:r>
              <a:rPr lang="en-US" sz="2400" b="0" dirty="0"/>
              <a:t> and </a:t>
            </a:r>
            <a:r>
              <a:rPr lang="en-US" sz="2400" b="0" i="1" dirty="0">
                <a:latin typeface="Times New Roman" panose="02020603050405020304" pitchFamily="18" charset="0"/>
                <a:cs typeface="Times New Roman" panose="02020603050405020304" pitchFamily="18" charset="0"/>
              </a:rPr>
              <a:t>y,</a:t>
            </a:r>
            <a:r>
              <a:rPr lang="en-US" sz="2400" b="0" dirty="0"/>
              <a:t> with respect to a single, simple attribute.</a:t>
            </a:r>
          </a:p>
        </p:txBody>
      </p:sp>
      <p:pic>
        <p:nvPicPr>
          <p:cNvPr id="870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592750"/>
            <a:ext cx="9144000" cy="2741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13879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sz="2800" dirty="0"/>
              <a:t>Euclidean Distance</a:t>
            </a:r>
          </a:p>
        </p:txBody>
      </p:sp>
      <p:sp>
        <p:nvSpPr>
          <p:cNvPr id="63491" name="Rectangle 3"/>
          <p:cNvSpPr>
            <a:spLocks noGrp="1" noChangeArrowheads="1"/>
          </p:cNvSpPr>
          <p:nvPr>
            <p:ph type="body" sz="half" idx="1"/>
          </p:nvPr>
        </p:nvSpPr>
        <p:spPr>
          <a:xfrm>
            <a:off x="411163" y="1143000"/>
            <a:ext cx="8351837" cy="5181600"/>
          </a:xfrm>
        </p:spPr>
        <p:txBody>
          <a:bodyPr/>
          <a:lstStyle/>
          <a:p>
            <a:pPr marL="342900" indent="-342900">
              <a:lnSpc>
                <a:spcPct val="90000"/>
              </a:lnSpc>
              <a:spcBef>
                <a:spcPct val="20000"/>
              </a:spcBef>
            </a:pPr>
            <a:r>
              <a:rPr lang="en-US" sz="2400" dirty="0"/>
              <a:t>Euclidean Distance</a:t>
            </a:r>
          </a:p>
          <a:p>
            <a:pPr marL="742950" lvl="1" indent="-285750">
              <a:lnSpc>
                <a:spcPct val="90000"/>
              </a:lnSpc>
              <a:spcBef>
                <a:spcPct val="20000"/>
              </a:spcBef>
            </a:pPr>
            <a:endParaRPr lang="en-US" dirty="0"/>
          </a:p>
          <a:p>
            <a:pPr marL="342900" indent="-342900">
              <a:lnSpc>
                <a:spcPct val="90000"/>
              </a:lnSpc>
              <a:spcBef>
                <a:spcPct val="20000"/>
              </a:spcBef>
            </a:pPr>
            <a:endParaRPr lang="en-US" sz="2000" dirty="0"/>
          </a:p>
          <a:p>
            <a:pPr marL="342900" indent="-342900">
              <a:lnSpc>
                <a:spcPct val="90000"/>
              </a:lnSpc>
              <a:spcBef>
                <a:spcPct val="20000"/>
              </a:spcBef>
            </a:pPr>
            <a:endParaRPr lang="en-US" sz="2000" dirty="0"/>
          </a:p>
          <a:p>
            <a:pPr marL="742950" lvl="1" indent="-285750">
              <a:lnSpc>
                <a:spcPct val="90000"/>
              </a:lnSpc>
              <a:spcBef>
                <a:spcPct val="20000"/>
              </a:spcBef>
              <a:buFont typeface="Arial" pitchFamily="34" charset="0"/>
              <a:buNone/>
            </a:pPr>
            <a:r>
              <a:rPr lang="en-US" sz="1800" dirty="0"/>
              <a:t>   </a:t>
            </a:r>
          </a:p>
          <a:p>
            <a:pPr marL="742950" lvl="1" indent="0">
              <a:lnSpc>
                <a:spcPct val="90000"/>
              </a:lnSpc>
              <a:spcBef>
                <a:spcPct val="20000"/>
              </a:spcBef>
              <a:buFont typeface="Arial" pitchFamily="34" charset="0"/>
              <a:buNone/>
            </a:pPr>
            <a:r>
              <a:rPr lang="en-US" dirty="0"/>
              <a:t>where </a:t>
            </a:r>
            <a:r>
              <a:rPr lang="en-US" i="1" dirty="0"/>
              <a:t>n</a:t>
            </a:r>
            <a:r>
              <a:rPr lang="en-US" dirty="0"/>
              <a:t> is the number of dimensions (attributes) and </a:t>
            </a:r>
            <a:r>
              <a:rPr lang="en-US" i="1" dirty="0">
                <a:latin typeface="Times New Roman" panose="02020603050405020304" pitchFamily="18" charset="0"/>
              </a:rPr>
              <a:t>x</a:t>
            </a:r>
            <a:r>
              <a:rPr lang="en-US" i="1" baseline="-25000" dirty="0">
                <a:latin typeface="Times New Roman" panose="02020603050405020304" pitchFamily="18" charset="0"/>
              </a:rPr>
              <a:t>k</a:t>
            </a:r>
            <a:r>
              <a:rPr lang="en-US" dirty="0"/>
              <a:t> and </a:t>
            </a:r>
            <a:r>
              <a:rPr lang="en-US" i="1" dirty="0" err="1">
                <a:latin typeface="Cambria Math" panose="02040503050406030204" pitchFamily="18" charset="0"/>
                <a:ea typeface="Cambria Math" panose="02040503050406030204" pitchFamily="18" charset="0"/>
              </a:rPr>
              <a:t>y</a:t>
            </a:r>
            <a:r>
              <a:rPr lang="en-US" i="1" baseline="-25000" dirty="0" err="1">
                <a:latin typeface="Cambria Math" panose="02040503050406030204" pitchFamily="18" charset="0"/>
                <a:ea typeface="Cambria Math" panose="02040503050406030204" pitchFamily="18" charset="0"/>
              </a:rPr>
              <a:t>k</a:t>
            </a:r>
            <a:r>
              <a:rPr lang="en-US" i="1" baseline="-25000" dirty="0">
                <a:latin typeface="Times New Roman" panose="02020603050405020304" pitchFamily="18" charset="0"/>
              </a:rPr>
              <a:t> </a:t>
            </a:r>
            <a:r>
              <a:rPr lang="en-US" dirty="0"/>
              <a:t> are, respectively, the </a:t>
            </a:r>
            <a:r>
              <a:rPr lang="en-US" i="1" dirty="0" err="1">
                <a:latin typeface="Times New Roman" panose="02020603050405020304" pitchFamily="18" charset="0"/>
                <a:cs typeface="Times New Roman" panose="02020603050405020304" pitchFamily="18" charset="0"/>
              </a:rPr>
              <a:t>k</a:t>
            </a:r>
            <a:r>
              <a:rPr lang="en-US" i="1" baseline="30000" dirty="0" err="1">
                <a:latin typeface="Times New Roman" panose="02020603050405020304" pitchFamily="18" charset="0"/>
                <a:cs typeface="Times New Roman" panose="02020603050405020304" pitchFamily="18" charset="0"/>
              </a:rPr>
              <a:t>th</a:t>
            </a:r>
            <a:r>
              <a:rPr lang="en-US" dirty="0"/>
              <a:t> attributes (components) or data objects </a:t>
            </a:r>
            <a:r>
              <a:rPr lang="en-US" b="1" dirty="0">
                <a:latin typeface="Times New Roman" panose="02020603050405020304" pitchFamily="18" charset="0"/>
                <a:cs typeface="Times New Roman" panose="02020603050405020304" pitchFamily="18" charset="0"/>
              </a:rPr>
              <a:t>x</a:t>
            </a:r>
            <a:r>
              <a:rPr lang="en-US" dirty="0"/>
              <a:t> and </a:t>
            </a:r>
            <a:r>
              <a:rPr lang="en-US" b="1" dirty="0">
                <a:latin typeface="Times New Roman" panose="02020603050405020304" pitchFamily="18" charset="0"/>
                <a:cs typeface="Times New Roman" panose="02020603050405020304" pitchFamily="18" charset="0"/>
              </a:rPr>
              <a:t>y</a:t>
            </a:r>
            <a:r>
              <a:rPr lang="en-US" dirty="0"/>
              <a:t>.</a:t>
            </a:r>
          </a:p>
          <a:p>
            <a:pPr marL="742950" lvl="1" indent="-285750">
              <a:lnSpc>
                <a:spcPct val="90000"/>
              </a:lnSpc>
              <a:spcBef>
                <a:spcPct val="20000"/>
              </a:spcBef>
              <a:buFont typeface="Arial" pitchFamily="34" charset="0"/>
              <a:buNone/>
            </a:pPr>
            <a:endParaRPr lang="en-US" dirty="0"/>
          </a:p>
        </p:txBody>
      </p:sp>
      <p:sp>
        <p:nvSpPr>
          <p:cNvPr id="880645" name="Rectangle 5"/>
          <p:cNvSpPr>
            <a:spLocks noChangeArrowheads="1"/>
          </p:cNvSpPr>
          <p:nvPr/>
        </p:nvSpPr>
        <p:spPr bwMode="auto">
          <a:xfrm>
            <a:off x="762000" y="5522913"/>
            <a:ext cx="6456363"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nSpc>
                <a:spcPct val="90000"/>
              </a:lnSpc>
              <a:spcBef>
                <a:spcPct val="20000"/>
              </a:spcBef>
              <a:spcAft>
                <a:spcPts val="400"/>
              </a:spcAft>
              <a:buClr>
                <a:srgbClr val="0C7B9C"/>
              </a:buClr>
              <a:buSzPct val="75000"/>
              <a:buFont typeface="Monotype Sorts" charset="2"/>
              <a:buChar char="l"/>
            </a:pPr>
            <a:r>
              <a:rPr lang="en-US" sz="2400" b="0"/>
              <a:t> Standardization is necessary, if scales differ.</a:t>
            </a:r>
          </a:p>
        </p:txBody>
      </p:sp>
      <p:pic>
        <p:nvPicPr>
          <p:cNvPr id="78895" name="Picture 4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6358" y="1600200"/>
            <a:ext cx="4007645"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855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06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4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381000" y="152400"/>
            <a:ext cx="8280400" cy="552450"/>
          </a:xfrm>
        </p:spPr>
        <p:txBody>
          <a:bodyPr/>
          <a:lstStyle/>
          <a:p>
            <a:r>
              <a:rPr lang="en-US" sz="2800"/>
              <a:t>Euclidean Distance</a:t>
            </a:r>
          </a:p>
        </p:txBody>
      </p:sp>
      <p:graphicFrame>
        <p:nvGraphicFramePr>
          <p:cNvPr id="64515" name="Object 3"/>
          <p:cNvGraphicFramePr>
            <a:graphicFrameLocks noChangeAspect="1"/>
          </p:cNvGraphicFramePr>
          <p:nvPr/>
        </p:nvGraphicFramePr>
        <p:xfrm>
          <a:off x="228600" y="1143000"/>
          <a:ext cx="4378325" cy="3197225"/>
        </p:xfrm>
        <a:graphic>
          <a:graphicData uri="http://schemas.openxmlformats.org/presentationml/2006/ole">
            <mc:AlternateContent xmlns:mc="http://schemas.openxmlformats.org/markup-compatibility/2006">
              <mc:Choice xmlns:v="urn:schemas-microsoft-com:vml" Requires="v">
                <p:oleObj name="VISIO" r:id="rId2" imgW="3631692" imgH="2656332" progId="Visio.Drawing.6">
                  <p:embed/>
                </p:oleObj>
              </mc:Choice>
              <mc:Fallback>
                <p:oleObj name="VISIO" r:id="rId2" imgW="3631692" imgH="2656332" progId="Visio.Drawing.6">
                  <p:embed/>
                  <p:pic>
                    <p:nvPicPr>
                      <p:cNvPr id="64515"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143000"/>
                        <a:ext cx="4378325" cy="319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4516" name="Object 4"/>
          <p:cNvGraphicFramePr>
            <a:graphicFrameLocks noChangeAspect="1"/>
          </p:cNvGraphicFramePr>
          <p:nvPr/>
        </p:nvGraphicFramePr>
        <p:xfrm>
          <a:off x="4862513" y="1674813"/>
          <a:ext cx="3976687" cy="1830387"/>
        </p:xfrm>
        <a:graphic>
          <a:graphicData uri="http://schemas.openxmlformats.org/presentationml/2006/ole">
            <mc:AlternateContent xmlns:mc="http://schemas.openxmlformats.org/markup-compatibility/2006">
              <mc:Choice xmlns:v="urn:schemas-microsoft-com:vml" Requires="v">
                <p:oleObj name="Worksheet" r:id="rId4" imgW="1836725" imgH="846287" progId="Excel.Sheet.8">
                  <p:embed/>
                </p:oleObj>
              </mc:Choice>
              <mc:Fallback>
                <p:oleObj name="Worksheet" r:id="rId4" imgW="1836725" imgH="846287" progId="Excel.Sheet.8">
                  <p:embed/>
                  <p:pic>
                    <p:nvPicPr>
                      <p:cNvPr id="6451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2513" y="1674813"/>
                        <a:ext cx="3976687" cy="183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4517" name="Text Box 5"/>
          <p:cNvSpPr txBox="1">
            <a:spLocks noChangeArrowheads="1"/>
          </p:cNvSpPr>
          <p:nvPr/>
        </p:nvSpPr>
        <p:spPr bwMode="auto">
          <a:xfrm>
            <a:off x="3048000" y="5973763"/>
            <a:ext cx="28194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200"/>
              <a:t>Distance Matrix</a:t>
            </a:r>
          </a:p>
        </p:txBody>
      </p:sp>
      <p:graphicFrame>
        <p:nvGraphicFramePr>
          <p:cNvPr id="64518" name="Object 6"/>
          <p:cNvGraphicFramePr>
            <a:graphicFrameLocks noChangeAspect="1"/>
          </p:cNvGraphicFramePr>
          <p:nvPr/>
        </p:nvGraphicFramePr>
        <p:xfrm>
          <a:off x="1371600" y="4114800"/>
          <a:ext cx="6599238" cy="1828800"/>
        </p:xfrm>
        <a:graphic>
          <a:graphicData uri="http://schemas.openxmlformats.org/presentationml/2006/ole">
            <mc:AlternateContent xmlns:mc="http://schemas.openxmlformats.org/markup-compatibility/2006">
              <mc:Choice xmlns:v="urn:schemas-microsoft-com:vml" Requires="v">
                <p:oleObj name="Worksheet" r:id="rId6" imgW="3055925" imgH="846287" progId="Excel.Sheet.8">
                  <p:embed/>
                </p:oleObj>
              </mc:Choice>
              <mc:Fallback>
                <p:oleObj name="Worksheet" r:id="rId6" imgW="3055925" imgH="846287" progId="Excel.Sheet.8">
                  <p:embed/>
                  <p:pic>
                    <p:nvPicPr>
                      <p:cNvPr id="64518"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1600" y="4114800"/>
                        <a:ext cx="6599238"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4862320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381000" y="152400"/>
            <a:ext cx="8280400" cy="552450"/>
          </a:xfrm>
        </p:spPr>
        <p:txBody>
          <a:bodyPr/>
          <a:lstStyle/>
          <a:p>
            <a:r>
              <a:rPr lang="en-US" sz="2800"/>
              <a:t>Minkowski Distance</a:t>
            </a:r>
          </a:p>
        </p:txBody>
      </p:sp>
      <p:sp>
        <p:nvSpPr>
          <p:cNvPr id="65539" name="Rectangle 3"/>
          <p:cNvSpPr>
            <a:spLocks noGrp="1" noChangeArrowheads="1"/>
          </p:cNvSpPr>
          <p:nvPr>
            <p:ph type="body" idx="1"/>
          </p:nvPr>
        </p:nvSpPr>
        <p:spPr>
          <a:xfrm>
            <a:off x="639763" y="1143000"/>
            <a:ext cx="8001000" cy="750888"/>
          </a:xfrm>
        </p:spPr>
        <p:txBody>
          <a:bodyPr/>
          <a:lstStyle/>
          <a:p>
            <a:pPr marL="342900" indent="-342900">
              <a:lnSpc>
                <a:spcPct val="90000"/>
              </a:lnSpc>
              <a:spcBef>
                <a:spcPct val="20000"/>
              </a:spcBef>
            </a:pPr>
            <a:r>
              <a:rPr lang="en-US" sz="2400" dirty="0" err="1"/>
              <a:t>Minkowski</a:t>
            </a:r>
            <a:r>
              <a:rPr lang="en-US" sz="2400" dirty="0"/>
              <a:t> Distance is a generalization of Euclidean Distance</a:t>
            </a:r>
          </a:p>
          <a:p>
            <a:pPr marL="742950" lvl="1" indent="-285750">
              <a:lnSpc>
                <a:spcPct val="90000"/>
              </a:lnSpc>
              <a:spcBef>
                <a:spcPct val="20000"/>
              </a:spcBef>
            </a:pPr>
            <a:endParaRPr lang="en-US" sz="2000" dirty="0"/>
          </a:p>
          <a:p>
            <a:pPr marL="342900" indent="-342900">
              <a:lnSpc>
                <a:spcPct val="90000"/>
              </a:lnSpc>
              <a:spcBef>
                <a:spcPct val="20000"/>
              </a:spcBef>
            </a:pPr>
            <a:endParaRPr lang="en-US" sz="2400" dirty="0"/>
          </a:p>
          <a:p>
            <a:pPr marL="342900" indent="-342900">
              <a:lnSpc>
                <a:spcPct val="90000"/>
              </a:lnSpc>
              <a:spcBef>
                <a:spcPct val="20000"/>
              </a:spcBef>
            </a:pPr>
            <a:endParaRPr lang="en-US" sz="2400" dirty="0"/>
          </a:p>
          <a:p>
            <a:pPr marL="742950" lvl="1" indent="-285750">
              <a:lnSpc>
                <a:spcPct val="90000"/>
              </a:lnSpc>
              <a:spcBef>
                <a:spcPct val="20000"/>
              </a:spcBef>
              <a:buFont typeface="Arial" pitchFamily="34" charset="0"/>
              <a:buNone/>
            </a:pPr>
            <a:r>
              <a:rPr lang="en-US" sz="2000" dirty="0"/>
              <a:t>   </a:t>
            </a:r>
          </a:p>
          <a:p>
            <a:pPr marL="742950" lvl="1" indent="-285750">
              <a:lnSpc>
                <a:spcPct val="90000"/>
              </a:lnSpc>
              <a:spcBef>
                <a:spcPct val="20000"/>
              </a:spcBef>
              <a:buFont typeface="Arial" pitchFamily="34" charset="0"/>
              <a:buNone/>
            </a:pPr>
            <a:r>
              <a:rPr lang="en-US" sz="2000" dirty="0"/>
              <a:t>   </a:t>
            </a:r>
            <a:r>
              <a:rPr lang="en-US" sz="2200" dirty="0"/>
              <a:t>Where </a:t>
            </a:r>
            <a:r>
              <a:rPr lang="en-US" sz="2200" i="1" dirty="0">
                <a:latin typeface="Times New Roman" panose="02020603050405020304" pitchFamily="18" charset="0"/>
                <a:cs typeface="Times New Roman" panose="02020603050405020304" pitchFamily="18" charset="0"/>
              </a:rPr>
              <a:t>r</a:t>
            </a:r>
            <a:r>
              <a:rPr lang="en-US" sz="2200" dirty="0"/>
              <a:t> is a parameter, </a:t>
            </a:r>
            <a:r>
              <a:rPr lang="en-US" sz="2200" i="1" dirty="0">
                <a:latin typeface="Times New Roman" panose="02020603050405020304" pitchFamily="18" charset="0"/>
                <a:ea typeface="Cambria Math" panose="02040503050406030204" pitchFamily="18" charset="0"/>
                <a:cs typeface="Times New Roman" panose="02020603050405020304" pitchFamily="18" charset="0"/>
              </a:rPr>
              <a:t>n</a:t>
            </a:r>
            <a:r>
              <a:rPr lang="en-US" sz="2200" dirty="0"/>
              <a:t> is the number of dimensions (attributes) and </a:t>
            </a:r>
            <a:r>
              <a:rPr lang="en-US" sz="2200" i="1" dirty="0">
                <a:latin typeface="Times New Roman" panose="02020603050405020304" pitchFamily="18" charset="0"/>
                <a:cs typeface="Times New Roman" panose="02020603050405020304" pitchFamily="18" charset="0"/>
              </a:rPr>
              <a:t>x</a:t>
            </a:r>
            <a:r>
              <a:rPr lang="en-US" sz="2200" i="1" baseline="-25000" dirty="0">
                <a:latin typeface="Times New Roman" panose="02020603050405020304" pitchFamily="18" charset="0"/>
                <a:cs typeface="Times New Roman" panose="02020603050405020304" pitchFamily="18" charset="0"/>
              </a:rPr>
              <a:t>k</a:t>
            </a:r>
            <a:r>
              <a:rPr lang="en-US" sz="2200" dirty="0"/>
              <a:t> and </a:t>
            </a:r>
            <a:r>
              <a:rPr lang="en-US" sz="2200" i="1" dirty="0" err="1">
                <a:latin typeface="Times New Roman" panose="02020603050405020304" pitchFamily="18" charset="0"/>
                <a:cs typeface="Times New Roman" panose="02020603050405020304" pitchFamily="18" charset="0"/>
              </a:rPr>
              <a:t>y</a:t>
            </a:r>
            <a:r>
              <a:rPr lang="en-US" sz="2200" i="1" baseline="-25000" dirty="0" err="1">
                <a:latin typeface="Times New Roman" panose="02020603050405020304" pitchFamily="18" charset="0"/>
                <a:cs typeface="Times New Roman" panose="02020603050405020304" pitchFamily="18" charset="0"/>
              </a:rPr>
              <a:t>k</a:t>
            </a:r>
            <a:r>
              <a:rPr lang="en-US" sz="2200" dirty="0"/>
              <a:t> are, respectively, the </a:t>
            </a:r>
            <a:r>
              <a:rPr lang="en-US" sz="2200" i="1" dirty="0" err="1">
                <a:latin typeface="Times New Roman" panose="02020603050405020304" pitchFamily="18" charset="0"/>
                <a:cs typeface="Times New Roman" panose="02020603050405020304" pitchFamily="18" charset="0"/>
              </a:rPr>
              <a:t>k</a:t>
            </a:r>
            <a:r>
              <a:rPr lang="en-US" sz="2200" baseline="30000" dirty="0" err="1">
                <a:latin typeface="Times New Roman" panose="02020603050405020304" pitchFamily="18" charset="0"/>
                <a:cs typeface="Times New Roman" panose="02020603050405020304" pitchFamily="18" charset="0"/>
              </a:rPr>
              <a:t>th</a:t>
            </a:r>
            <a:r>
              <a:rPr lang="en-US" sz="2200" dirty="0"/>
              <a:t> attributes (components) or data objects </a:t>
            </a:r>
            <a:r>
              <a:rPr lang="en-US" sz="2200" b="1" i="1" dirty="0">
                <a:latin typeface="Times New Roman" panose="02020603050405020304" pitchFamily="18" charset="0"/>
                <a:cs typeface="Times New Roman" panose="02020603050405020304" pitchFamily="18" charset="0"/>
              </a:rPr>
              <a:t>x</a:t>
            </a:r>
            <a:r>
              <a:rPr lang="en-US" sz="2200" dirty="0"/>
              <a:t> and </a:t>
            </a:r>
            <a:r>
              <a:rPr lang="en-US" sz="2200" b="1" i="1" dirty="0">
                <a:latin typeface="Times New Roman" panose="02020603050405020304" pitchFamily="18" charset="0"/>
                <a:cs typeface="Times New Roman" panose="02020603050405020304" pitchFamily="18" charset="0"/>
              </a:rPr>
              <a:t>y</a:t>
            </a:r>
            <a:r>
              <a:rPr lang="en-US" sz="2200" dirty="0"/>
              <a:t>.</a:t>
            </a:r>
          </a:p>
          <a:p>
            <a:pPr marL="342900" indent="-342900">
              <a:lnSpc>
                <a:spcPct val="90000"/>
              </a:lnSpc>
              <a:spcBef>
                <a:spcPct val="20000"/>
              </a:spcBef>
            </a:pPr>
            <a:endParaRPr lang="en-US" sz="2200" dirty="0"/>
          </a:p>
        </p:txBody>
      </p:sp>
      <p:pic>
        <p:nvPicPr>
          <p:cNvPr id="80944" name="Picture 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86467" y="1981200"/>
            <a:ext cx="5109427"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42819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381000" y="152400"/>
            <a:ext cx="8280400" cy="552450"/>
          </a:xfrm>
        </p:spPr>
        <p:txBody>
          <a:bodyPr/>
          <a:lstStyle/>
          <a:p>
            <a:r>
              <a:rPr lang="en-US" sz="2800"/>
              <a:t>Minkowski Distance: Examples</a:t>
            </a:r>
          </a:p>
        </p:txBody>
      </p:sp>
      <p:sp>
        <p:nvSpPr>
          <p:cNvPr id="66563" name="Rectangle 3"/>
          <p:cNvSpPr>
            <a:spLocks noGrp="1" noChangeArrowheads="1"/>
          </p:cNvSpPr>
          <p:nvPr>
            <p:ph type="body" idx="1"/>
          </p:nvPr>
        </p:nvSpPr>
        <p:spPr>
          <a:xfrm>
            <a:off x="304800" y="1143000"/>
            <a:ext cx="8458200" cy="4876800"/>
          </a:xfrm>
        </p:spPr>
        <p:txBody>
          <a:bodyPr>
            <a:normAutofit lnSpcReduction="10000"/>
          </a:bodyPr>
          <a:lstStyle/>
          <a:p>
            <a:pPr marL="342900" indent="-342900">
              <a:lnSpc>
                <a:spcPct val="90000"/>
              </a:lnSpc>
              <a:spcBef>
                <a:spcPct val="20000"/>
              </a:spcBef>
            </a:pPr>
            <a:r>
              <a:rPr lang="en-US" sz="2400" i="1" dirty="0">
                <a:cs typeface="Times New Roman" pitchFamily="18" charset="0"/>
              </a:rPr>
              <a:t>r</a:t>
            </a:r>
            <a:r>
              <a:rPr lang="en-US" sz="2400" dirty="0">
                <a:cs typeface="Times New Roman" pitchFamily="18" charset="0"/>
              </a:rPr>
              <a:t> = 1.  City block (Manhattan, taxicab, L</a:t>
            </a:r>
            <a:r>
              <a:rPr lang="en-US" sz="2400" baseline="-30000" dirty="0">
                <a:cs typeface="Times New Roman" pitchFamily="18" charset="0"/>
              </a:rPr>
              <a:t>1</a:t>
            </a:r>
            <a:r>
              <a:rPr lang="en-US" sz="2400" dirty="0">
                <a:cs typeface="Times New Roman" pitchFamily="18" charset="0"/>
              </a:rPr>
              <a:t> norm) distance. </a:t>
            </a:r>
          </a:p>
          <a:p>
            <a:pPr marL="742950" lvl="1" indent="-285750">
              <a:lnSpc>
                <a:spcPct val="90000"/>
              </a:lnSpc>
              <a:spcBef>
                <a:spcPct val="20000"/>
              </a:spcBef>
            </a:pPr>
            <a:r>
              <a:rPr lang="en-US" sz="2200" dirty="0">
                <a:cs typeface="Times New Roman" pitchFamily="18" charset="0"/>
              </a:rPr>
              <a:t>A common example of this for binary vectors is the </a:t>
            </a:r>
            <a:r>
              <a:rPr lang="en-US" sz="2200" dirty="0">
                <a:solidFill>
                  <a:srgbClr val="FF0000"/>
                </a:solidFill>
                <a:cs typeface="Times New Roman" pitchFamily="18" charset="0"/>
              </a:rPr>
              <a:t>Hamming distance</a:t>
            </a:r>
            <a:r>
              <a:rPr lang="en-US" sz="2200" dirty="0">
                <a:cs typeface="Times New Roman" pitchFamily="18" charset="0"/>
              </a:rPr>
              <a:t>, which is just the number of bits that are different between two binary vectors</a:t>
            </a:r>
          </a:p>
          <a:p>
            <a:pPr lvl="4">
              <a:lnSpc>
                <a:spcPct val="90000"/>
              </a:lnSpc>
            </a:pPr>
            <a:endParaRPr lang="en-US" sz="2200" b="1" dirty="0">
              <a:cs typeface="Times New Roman" pitchFamily="18" charset="0"/>
            </a:endParaRPr>
          </a:p>
          <a:p>
            <a:pPr marL="342900" indent="-342900">
              <a:lnSpc>
                <a:spcPct val="90000"/>
              </a:lnSpc>
              <a:spcBef>
                <a:spcPct val="20000"/>
              </a:spcBef>
            </a:pPr>
            <a:r>
              <a:rPr lang="en-US" sz="2400" i="1" dirty="0">
                <a:cs typeface="Times New Roman" pitchFamily="18" charset="0"/>
              </a:rPr>
              <a:t>r</a:t>
            </a:r>
            <a:r>
              <a:rPr lang="en-US" sz="2400" dirty="0">
                <a:cs typeface="Times New Roman" pitchFamily="18" charset="0"/>
              </a:rPr>
              <a:t> = 2.  Euclidean distance (L</a:t>
            </a:r>
            <a:r>
              <a:rPr lang="en-US" sz="2400" baseline="-25000" dirty="0">
                <a:cs typeface="Times New Roman" pitchFamily="18" charset="0"/>
              </a:rPr>
              <a:t>2</a:t>
            </a:r>
            <a:r>
              <a:rPr lang="en-US" sz="2400" dirty="0">
                <a:cs typeface="Times New Roman" pitchFamily="18" charset="0"/>
              </a:rPr>
              <a:t> norm)</a:t>
            </a:r>
          </a:p>
          <a:p>
            <a:pPr lvl="4">
              <a:lnSpc>
                <a:spcPct val="90000"/>
              </a:lnSpc>
            </a:pPr>
            <a:endParaRPr lang="en-US" sz="1800" dirty="0">
              <a:cs typeface="Times New Roman" pitchFamily="18" charset="0"/>
            </a:endParaRPr>
          </a:p>
          <a:p>
            <a:pPr marL="342900" indent="-342900">
              <a:lnSpc>
                <a:spcPct val="90000"/>
              </a:lnSpc>
              <a:spcBef>
                <a:spcPct val="20000"/>
              </a:spcBef>
            </a:pPr>
            <a:r>
              <a:rPr lang="en-US" sz="2400" i="1" dirty="0">
                <a:cs typeface="Times New Roman" pitchFamily="18" charset="0"/>
              </a:rPr>
              <a:t>r</a:t>
            </a:r>
            <a:r>
              <a:rPr lang="en-US" sz="2400" dirty="0">
                <a:cs typeface="Times New Roman" pitchFamily="18" charset="0"/>
              </a:rPr>
              <a:t> </a:t>
            </a:r>
            <a:r>
              <a:rPr lang="en-US" sz="2400" dirty="0">
                <a:latin typeface="Times New Roman" pitchFamily="18" charset="0"/>
                <a:cs typeface="Times New Roman" pitchFamily="18" charset="0"/>
                <a:sym typeface="Symbol" pitchFamily="18" charset="2"/>
              </a:rPr>
              <a:t></a:t>
            </a:r>
            <a:r>
              <a:rPr lang="en-US" sz="2400" dirty="0">
                <a:cs typeface="Times New Roman" pitchFamily="18" charset="0"/>
              </a:rPr>
              <a:t> </a:t>
            </a:r>
            <a:r>
              <a:rPr lang="en-US" sz="2400" dirty="0">
                <a:latin typeface="Times New Roman" pitchFamily="18" charset="0"/>
                <a:cs typeface="Times New Roman" pitchFamily="18" charset="0"/>
                <a:sym typeface="Symbol" pitchFamily="18" charset="2"/>
              </a:rPr>
              <a:t></a:t>
            </a:r>
            <a:r>
              <a:rPr lang="en-US" sz="2400" dirty="0">
                <a:cs typeface="Times New Roman" pitchFamily="18" charset="0"/>
              </a:rPr>
              <a:t>.  “</a:t>
            </a:r>
            <a:r>
              <a:rPr lang="en-US" sz="2400" dirty="0" err="1">
                <a:cs typeface="Times New Roman" pitchFamily="18" charset="0"/>
              </a:rPr>
              <a:t>supremum</a:t>
            </a:r>
            <a:r>
              <a:rPr lang="en-US" sz="2400" dirty="0">
                <a:cs typeface="Times New Roman" pitchFamily="18" charset="0"/>
              </a:rPr>
              <a:t>” (</a:t>
            </a:r>
            <a:r>
              <a:rPr lang="en-US" sz="2400" dirty="0" err="1">
                <a:cs typeface="Times New Roman" pitchFamily="18" charset="0"/>
              </a:rPr>
              <a:t>L</a:t>
            </a:r>
            <a:r>
              <a:rPr lang="en-US" sz="2400" baseline="-30000" dirty="0" err="1">
                <a:cs typeface="Times New Roman" pitchFamily="18" charset="0"/>
              </a:rPr>
              <a:t>max</a:t>
            </a:r>
            <a:r>
              <a:rPr lang="en-US" sz="2400" baseline="-30000" dirty="0">
                <a:cs typeface="Times New Roman" pitchFamily="18" charset="0"/>
              </a:rPr>
              <a:t> </a:t>
            </a:r>
            <a:r>
              <a:rPr lang="en-US" sz="2400" dirty="0">
                <a:cs typeface="Times New Roman" pitchFamily="18" charset="0"/>
              </a:rPr>
              <a:t>norm, L</a:t>
            </a:r>
            <a:r>
              <a:rPr lang="en-US" sz="2400" baseline="-30000" dirty="0">
                <a:latin typeface="Times New Roman" pitchFamily="18" charset="0"/>
                <a:cs typeface="Times New Roman" pitchFamily="18" charset="0"/>
                <a:sym typeface="Symbol" pitchFamily="18" charset="2"/>
              </a:rPr>
              <a:t></a:t>
            </a:r>
            <a:r>
              <a:rPr lang="en-US" sz="2400" baseline="-30000" dirty="0">
                <a:cs typeface="Times New Roman" pitchFamily="18" charset="0"/>
              </a:rPr>
              <a:t> </a:t>
            </a:r>
            <a:r>
              <a:rPr lang="en-US" sz="2400" dirty="0">
                <a:cs typeface="Times New Roman" pitchFamily="18" charset="0"/>
              </a:rPr>
              <a:t>norm) distance. </a:t>
            </a:r>
          </a:p>
          <a:p>
            <a:pPr marL="742950" lvl="1" indent="-285750">
              <a:lnSpc>
                <a:spcPct val="90000"/>
              </a:lnSpc>
              <a:spcBef>
                <a:spcPct val="20000"/>
              </a:spcBef>
            </a:pPr>
            <a:r>
              <a:rPr lang="en-US" sz="2200" dirty="0">
                <a:cs typeface="Times New Roman" pitchFamily="18" charset="0"/>
              </a:rPr>
              <a:t>This is the maximum difference between any component of the vectors</a:t>
            </a:r>
          </a:p>
          <a:p>
            <a:pPr lvl="4">
              <a:lnSpc>
                <a:spcPct val="90000"/>
              </a:lnSpc>
            </a:pPr>
            <a:endParaRPr lang="en-US" sz="2200" dirty="0">
              <a:cs typeface="Times New Roman" pitchFamily="18" charset="0"/>
            </a:endParaRPr>
          </a:p>
          <a:p>
            <a:pPr marL="342900" indent="-342900">
              <a:lnSpc>
                <a:spcPct val="90000"/>
              </a:lnSpc>
              <a:spcBef>
                <a:spcPct val="20000"/>
              </a:spcBef>
            </a:pPr>
            <a:r>
              <a:rPr lang="en-US" sz="2400" dirty="0">
                <a:cs typeface="Times New Roman" pitchFamily="18" charset="0"/>
              </a:rPr>
              <a:t>Do not confuse </a:t>
            </a:r>
            <a:r>
              <a:rPr lang="en-US" sz="2400" i="1" dirty="0">
                <a:cs typeface="Times New Roman" pitchFamily="18" charset="0"/>
              </a:rPr>
              <a:t>r</a:t>
            </a:r>
            <a:r>
              <a:rPr lang="en-US" sz="2400" dirty="0">
                <a:cs typeface="Times New Roman" pitchFamily="18" charset="0"/>
              </a:rPr>
              <a:t> with </a:t>
            </a:r>
            <a:r>
              <a:rPr lang="en-US" sz="2400" i="1" dirty="0">
                <a:cs typeface="Times New Roman" pitchFamily="18" charset="0"/>
              </a:rPr>
              <a:t>n</a:t>
            </a:r>
            <a:r>
              <a:rPr lang="en-US" sz="2400" dirty="0">
                <a:cs typeface="Times New Roman" pitchFamily="18" charset="0"/>
              </a:rPr>
              <a:t>, i.e., all these distances are defined for all numbers of dimensions.</a:t>
            </a:r>
            <a:endParaRPr lang="en-US" sz="2400" i="1" dirty="0">
              <a:cs typeface="Times New Roman" pitchFamily="18" charset="0"/>
            </a:endParaRPr>
          </a:p>
          <a:p>
            <a:pPr marL="742950" lvl="1" indent="-285750">
              <a:lnSpc>
                <a:spcPct val="90000"/>
              </a:lnSpc>
              <a:spcBef>
                <a:spcPct val="20000"/>
              </a:spcBef>
            </a:pPr>
            <a:endParaRPr lang="en-US" sz="1800" dirty="0"/>
          </a:p>
        </p:txBody>
      </p:sp>
    </p:spTree>
    <p:extLst>
      <p:ext uri="{BB962C8B-B14F-4D97-AF65-F5344CB8AC3E}">
        <p14:creationId xmlns:p14="http://schemas.microsoft.com/office/powerpoint/2010/main" val="4450013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381000" y="152400"/>
            <a:ext cx="8280400" cy="552450"/>
          </a:xfrm>
        </p:spPr>
        <p:txBody>
          <a:bodyPr/>
          <a:lstStyle/>
          <a:p>
            <a:r>
              <a:rPr lang="en-US" dirty="0" err="1"/>
              <a:t>Minkowski</a:t>
            </a:r>
            <a:r>
              <a:rPr lang="en-US" dirty="0"/>
              <a:t> Distance</a:t>
            </a:r>
          </a:p>
        </p:txBody>
      </p:sp>
      <p:sp>
        <p:nvSpPr>
          <p:cNvPr id="67587" name="Text Box 3"/>
          <p:cNvSpPr txBox="1">
            <a:spLocks noChangeArrowheads="1"/>
          </p:cNvSpPr>
          <p:nvPr/>
        </p:nvSpPr>
        <p:spPr bwMode="auto">
          <a:xfrm>
            <a:off x="4876800" y="5867400"/>
            <a:ext cx="2133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000"/>
              <a:t>Distance Matrix</a:t>
            </a:r>
          </a:p>
        </p:txBody>
      </p:sp>
      <p:graphicFrame>
        <p:nvGraphicFramePr>
          <p:cNvPr id="67588" name="Object 4"/>
          <p:cNvGraphicFramePr>
            <a:graphicFrameLocks noChangeAspect="1"/>
          </p:cNvGraphicFramePr>
          <p:nvPr/>
        </p:nvGraphicFramePr>
        <p:xfrm>
          <a:off x="304800" y="2587625"/>
          <a:ext cx="2962275" cy="1363663"/>
        </p:xfrm>
        <a:graphic>
          <a:graphicData uri="http://schemas.openxmlformats.org/presentationml/2006/ole">
            <mc:AlternateContent xmlns:mc="http://schemas.openxmlformats.org/markup-compatibility/2006">
              <mc:Choice xmlns:v="urn:schemas-microsoft-com:vml" Requires="v">
                <p:oleObj name="Worksheet" r:id="rId2" imgW="1836725" imgH="846287" progId="Excel.Sheet.8">
                  <p:embed/>
                </p:oleObj>
              </mc:Choice>
              <mc:Fallback>
                <p:oleObj name="Worksheet" r:id="rId2" imgW="1836725" imgH="846287" progId="Excel.Sheet.8">
                  <p:embed/>
                  <p:pic>
                    <p:nvPicPr>
                      <p:cNvPr id="67588"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587625"/>
                        <a:ext cx="2962275" cy="1363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7589" name="Object 5"/>
          <p:cNvGraphicFramePr>
            <a:graphicFrameLocks noChangeAspect="1"/>
          </p:cNvGraphicFramePr>
          <p:nvPr/>
        </p:nvGraphicFramePr>
        <p:xfrm>
          <a:off x="3810000" y="1292225"/>
          <a:ext cx="4927600" cy="1365250"/>
        </p:xfrm>
        <a:graphic>
          <a:graphicData uri="http://schemas.openxmlformats.org/presentationml/2006/ole">
            <mc:AlternateContent xmlns:mc="http://schemas.openxmlformats.org/markup-compatibility/2006">
              <mc:Choice xmlns:v="urn:schemas-microsoft-com:vml" Requires="v">
                <p:oleObj name="Worksheet" r:id="rId4" imgW="3055925" imgH="846287" progId="Excel.Sheet.8">
                  <p:embed/>
                </p:oleObj>
              </mc:Choice>
              <mc:Fallback>
                <p:oleObj name="Worksheet" r:id="rId4" imgW="3055925" imgH="846287" progId="Excel.Sheet.8">
                  <p:embed/>
                  <p:pic>
                    <p:nvPicPr>
                      <p:cNvPr id="67589"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0" y="1292225"/>
                        <a:ext cx="4927600" cy="136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7590" name="Object 6"/>
          <p:cNvGraphicFramePr>
            <a:graphicFrameLocks noChangeAspect="1"/>
          </p:cNvGraphicFramePr>
          <p:nvPr/>
        </p:nvGraphicFramePr>
        <p:xfrm>
          <a:off x="3810000" y="2816225"/>
          <a:ext cx="4927600" cy="1365250"/>
        </p:xfrm>
        <a:graphic>
          <a:graphicData uri="http://schemas.openxmlformats.org/presentationml/2006/ole">
            <mc:AlternateContent xmlns:mc="http://schemas.openxmlformats.org/markup-compatibility/2006">
              <mc:Choice xmlns:v="urn:schemas-microsoft-com:vml" Requires="v">
                <p:oleObj name="Worksheet" r:id="rId6" imgW="3055925" imgH="846287" progId="Excel.Sheet.8">
                  <p:embed/>
                </p:oleObj>
              </mc:Choice>
              <mc:Fallback>
                <p:oleObj name="Worksheet" r:id="rId6" imgW="3055925" imgH="846287" progId="Excel.Sheet.8">
                  <p:embed/>
                  <p:pic>
                    <p:nvPicPr>
                      <p:cNvPr id="6759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0" y="2816225"/>
                        <a:ext cx="4927600" cy="136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7591" name="Object 7"/>
          <p:cNvGraphicFramePr>
            <a:graphicFrameLocks noChangeAspect="1"/>
          </p:cNvGraphicFramePr>
          <p:nvPr/>
        </p:nvGraphicFramePr>
        <p:xfrm>
          <a:off x="3810000" y="4340225"/>
          <a:ext cx="4872038" cy="1374775"/>
        </p:xfrm>
        <a:graphic>
          <a:graphicData uri="http://schemas.openxmlformats.org/presentationml/2006/ole">
            <mc:AlternateContent xmlns:mc="http://schemas.openxmlformats.org/markup-compatibility/2006">
              <mc:Choice xmlns:v="urn:schemas-microsoft-com:vml" Requires="v">
                <p:oleObj name="Worksheet" r:id="rId8" imgW="3055925" imgH="861243" progId="Excel.Sheet.8">
                  <p:embed/>
                </p:oleObj>
              </mc:Choice>
              <mc:Fallback>
                <p:oleObj name="Worksheet" r:id="rId8" imgW="3055925" imgH="861243" progId="Excel.Sheet.8">
                  <p:embed/>
                  <p:pic>
                    <p:nvPicPr>
                      <p:cNvPr id="67591"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0000" y="4340225"/>
                        <a:ext cx="4872038" cy="137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6059673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sz="2800" dirty="0" err="1"/>
              <a:t>Mahalanobis</a:t>
            </a:r>
            <a:r>
              <a:rPr lang="en-US" sz="2800" dirty="0"/>
              <a:t> Distance</a:t>
            </a:r>
          </a:p>
        </p:txBody>
      </p:sp>
      <p:pic>
        <p:nvPicPr>
          <p:cNvPr id="68611" name="Picture 3"/>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l="5179" t="3334" r="7321"/>
          <a:stretch>
            <a:fillRect/>
          </a:stretch>
        </p:blipFill>
        <p:spPr>
          <a:xfrm>
            <a:off x="0" y="1981200"/>
            <a:ext cx="5502275" cy="3879850"/>
          </a:xfrm>
          <a:noFill/>
        </p:spPr>
      </p:pic>
      <p:sp>
        <p:nvSpPr>
          <p:cNvPr id="68613" name="Text Box 5"/>
          <p:cNvSpPr txBox="1">
            <a:spLocks noChangeArrowheads="1"/>
          </p:cNvSpPr>
          <p:nvPr/>
        </p:nvSpPr>
        <p:spPr bwMode="auto">
          <a:xfrm>
            <a:off x="0" y="5881688"/>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000"/>
              <a:t>For red points, the Euclidean distance is 14.7, Mahalanobis distance is 6.</a:t>
            </a:r>
          </a:p>
        </p:txBody>
      </p:sp>
      <p:sp>
        <p:nvSpPr>
          <p:cNvPr id="68614" name="Text Box 6"/>
          <p:cNvSpPr txBox="1">
            <a:spLocks noChangeArrowheads="1"/>
          </p:cNvSpPr>
          <p:nvPr/>
        </p:nvSpPr>
        <p:spPr bwMode="auto">
          <a:xfrm>
            <a:off x="5486400" y="2178050"/>
            <a:ext cx="3352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000" dirty="0">
                <a:sym typeface="Symbol" pitchFamily="18" charset="2"/>
              </a:rPr>
              <a:t> is the </a:t>
            </a:r>
            <a:r>
              <a:rPr lang="en-US" sz="2000" dirty="0"/>
              <a:t>covariance matrix</a:t>
            </a:r>
            <a:endParaRPr lang="en-US" sz="2000" i="1" dirty="0"/>
          </a:p>
        </p:txBody>
      </p:sp>
      <mc:AlternateContent xmlns:mc="http://schemas.openxmlformats.org/markup-compatibility/2006" xmlns:a14="http://schemas.microsoft.com/office/drawing/2010/main">
        <mc:Choice Requires="a14">
          <p:sp>
            <p:nvSpPr>
              <p:cNvPr id="4" name="Rectangle 3"/>
              <p:cNvSpPr/>
              <p:nvPr/>
            </p:nvSpPr>
            <p:spPr>
              <a:xfrm>
                <a:off x="381000" y="1219200"/>
                <a:ext cx="7400231" cy="522194"/>
              </a:xfrm>
              <a:prstGeom prst="rect">
                <a:avLst/>
              </a:prstGeom>
            </p:spPr>
            <p:txBody>
              <a:bodyPr wrap="none">
                <a:spAutoFit/>
              </a:bodyPr>
              <a:lstStyle/>
              <a:p>
                <a14:m>
                  <m:oMath xmlns:m="http://schemas.openxmlformats.org/officeDocument/2006/math">
                    <m:r>
                      <a:rPr lang="en-US" sz="2800" smtClean="0">
                        <a:latin typeface="Cambria Math" panose="02040503050406030204" pitchFamily="18" charset="0"/>
                      </a:rPr>
                      <m:t>𝐦𝐚𝐡𝐚𝐥𝐚𝐧𝐨𝐛𝐢𝐬</m:t>
                    </m:r>
                    <m:d>
                      <m:dPr>
                        <m:ctrlPr>
                          <a:rPr lang="en-US" sz="2800" b="0" i="1">
                            <a:latin typeface="Cambria Math" panose="02040503050406030204" pitchFamily="18" charset="0"/>
                          </a:rPr>
                        </m:ctrlPr>
                      </m:dPr>
                      <m:e>
                        <m:r>
                          <a:rPr lang="en-US" sz="2800">
                            <a:latin typeface="Cambria Math" panose="02040503050406030204" pitchFamily="18" charset="0"/>
                          </a:rPr>
                          <m:t>𝐱</m:t>
                        </m:r>
                        <m:r>
                          <a:rPr lang="en-US" sz="2800" b="0" i="1">
                            <a:latin typeface="Cambria Math" panose="02040503050406030204" pitchFamily="18" charset="0"/>
                          </a:rPr>
                          <m:t>,</m:t>
                        </m:r>
                        <m:r>
                          <a:rPr lang="en-US" sz="2800">
                            <a:latin typeface="Cambria Math" panose="02040503050406030204" pitchFamily="18" charset="0"/>
                          </a:rPr>
                          <m:t>𝐲</m:t>
                        </m:r>
                      </m:e>
                    </m:d>
                    <m:r>
                      <a:rPr lang="en-US" sz="2800" b="0" i="1">
                        <a:latin typeface="Cambria Math" panose="02040503050406030204" pitchFamily="18" charset="0"/>
                      </a:rPr>
                      <m:t>=</m:t>
                    </m:r>
                    <m:sSup>
                      <m:sSupPr>
                        <m:ctrlPr>
                          <a:rPr lang="en-US" sz="2800" b="0" i="1">
                            <a:latin typeface="Cambria Math" panose="02040503050406030204" pitchFamily="18" charset="0"/>
                          </a:rPr>
                        </m:ctrlPr>
                      </m:sSupPr>
                      <m:e>
                        <m:r>
                          <a:rPr lang="en-US" sz="2800" b="0" i="1">
                            <a:latin typeface="Cambria Math" panose="02040503050406030204" pitchFamily="18" charset="0"/>
                          </a:rPr>
                          <m:t> </m:t>
                        </m:r>
                        <m:r>
                          <a:rPr lang="en-US" sz="2800" b="1" i="1" smtClean="0">
                            <a:latin typeface="Cambria Math" panose="02040503050406030204" pitchFamily="18" charset="0"/>
                          </a:rPr>
                          <m:t>(</m:t>
                        </m:r>
                        <m:r>
                          <a:rPr lang="en-US" sz="2800" i="1">
                            <a:latin typeface="Cambria Math" panose="02040503050406030204" pitchFamily="18" charset="0"/>
                          </a:rPr>
                          <m:t>(</m:t>
                        </m:r>
                        <m:r>
                          <a:rPr lang="en-US" sz="2800">
                            <a:latin typeface="Cambria Math" panose="02040503050406030204" pitchFamily="18" charset="0"/>
                          </a:rPr>
                          <m:t>𝐱</m:t>
                        </m:r>
                        <m:r>
                          <a:rPr lang="en-US" sz="2800" i="1">
                            <a:latin typeface="Cambria Math" panose="02040503050406030204" pitchFamily="18" charset="0"/>
                          </a:rPr>
                          <m:t>−</m:t>
                        </m:r>
                        <m:r>
                          <a:rPr lang="en-US" sz="2800">
                            <a:latin typeface="Cambria Math" panose="02040503050406030204" pitchFamily="18" charset="0"/>
                          </a:rPr>
                          <m:t>𝐲</m:t>
                        </m:r>
                        <m:r>
                          <a:rPr lang="en-US" sz="2800" i="1">
                            <a:latin typeface="Cambria Math" panose="02040503050406030204" pitchFamily="18" charset="0"/>
                          </a:rPr>
                          <m:t>)</m:t>
                        </m:r>
                      </m:e>
                      <m:sup>
                        <m:r>
                          <a:rPr lang="en-US" sz="2800" b="0" i="1">
                            <a:latin typeface="Cambria Math" panose="02040503050406030204" pitchFamily="18" charset="0"/>
                          </a:rPr>
                          <m:t>𝑇</m:t>
                        </m:r>
                      </m:sup>
                    </m:sSup>
                    <m:sSup>
                      <m:sSupPr>
                        <m:ctrlPr>
                          <a:rPr lang="en-US" sz="2800" i="1">
                            <a:latin typeface="Cambria Math" panose="02040503050406030204" pitchFamily="18" charset="0"/>
                          </a:rPr>
                        </m:ctrlPr>
                      </m:sSupPr>
                      <m:e>
                        <m:r>
                          <a:rPr lang="en-US" sz="2800" i="1">
                            <a:latin typeface="Cambria Math" panose="02040503050406030204" pitchFamily="18" charset="0"/>
                          </a:rPr>
                          <m:t>Ʃ</m:t>
                        </m:r>
                      </m:e>
                      <m:sup>
                        <m:r>
                          <a:rPr lang="en-US" sz="2800" i="1">
                            <a:latin typeface="Cambria Math" panose="02040503050406030204" pitchFamily="18" charset="0"/>
                          </a:rPr>
                          <m:t>−1</m:t>
                        </m:r>
                      </m:sup>
                    </m:sSup>
                    <m:r>
                      <a:rPr lang="en-US" sz="2800" i="1">
                        <a:latin typeface="Cambria Math" panose="02040503050406030204" pitchFamily="18" charset="0"/>
                      </a:rPr>
                      <m:t>(</m:t>
                    </m:r>
                    <m:r>
                      <a:rPr lang="en-US" sz="2800">
                        <a:latin typeface="Cambria Math" panose="02040503050406030204" pitchFamily="18" charset="0"/>
                      </a:rPr>
                      <m:t>𝐱</m:t>
                    </m:r>
                    <m:r>
                      <a:rPr lang="en-US" sz="2800" i="1">
                        <a:latin typeface="Cambria Math" panose="02040503050406030204" pitchFamily="18" charset="0"/>
                      </a:rPr>
                      <m:t>−</m:t>
                    </m:r>
                    <m:r>
                      <a:rPr lang="en-US" sz="2800">
                        <a:latin typeface="Cambria Math" panose="02040503050406030204" pitchFamily="18" charset="0"/>
                      </a:rPr>
                      <m:t>𝐲</m:t>
                    </m:r>
                    <m:r>
                      <a:rPr lang="en-US" sz="2800" i="1">
                        <a:latin typeface="Cambria Math" panose="02040503050406030204" pitchFamily="18" charset="0"/>
                      </a:rPr>
                      <m:t>)</m:t>
                    </m:r>
                    <m:r>
                      <a:rPr lang="en-US" sz="2800" b="1" i="1" smtClean="0">
                        <a:latin typeface="Cambria Math" panose="02040503050406030204" pitchFamily="18" charset="0"/>
                      </a:rPr>
                      <m:t>)</m:t>
                    </m:r>
                  </m:oMath>
                </a14:m>
                <a:r>
                  <a:rPr lang="en-US" sz="2800" baseline="30000" dirty="0"/>
                  <a:t>0.5</a:t>
                </a:r>
              </a:p>
            </p:txBody>
          </p:sp>
        </mc:Choice>
        <mc:Fallback xmlns="">
          <p:sp>
            <p:nvSpPr>
              <p:cNvPr id="4" name="Rectangle 3"/>
              <p:cNvSpPr>
                <a:spLocks noRot="1" noChangeAspect="1" noMove="1" noResize="1" noEditPoints="1" noAdjustHandles="1" noChangeArrowheads="1" noChangeShapeType="1" noTextEdit="1"/>
              </p:cNvSpPr>
              <p:nvPr/>
            </p:nvSpPr>
            <p:spPr>
              <a:xfrm>
                <a:off x="381000" y="1219200"/>
                <a:ext cx="7400231" cy="522194"/>
              </a:xfrm>
              <a:prstGeom prst="rect">
                <a:avLst/>
              </a:prstGeom>
              <a:blipFill>
                <a:blip r:embed="rId3"/>
                <a:stretch>
                  <a:fillRect l="-686" t="-2381" b="-21429"/>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0F80B875-4B1A-8541-BB6B-303F33224A82}"/>
              </a:ext>
            </a:extLst>
          </p:cNvPr>
          <p:cNvSpPr txBox="1"/>
          <p:nvPr/>
        </p:nvSpPr>
        <p:spPr>
          <a:xfrm>
            <a:off x="5715000" y="3276600"/>
            <a:ext cx="3480440" cy="646331"/>
          </a:xfrm>
          <a:prstGeom prst="rect">
            <a:avLst/>
          </a:prstGeom>
          <a:noFill/>
        </p:spPr>
        <p:txBody>
          <a:bodyPr wrap="none" rtlCol="0">
            <a:spAutoFit/>
          </a:bodyPr>
          <a:lstStyle/>
          <a:p>
            <a:r>
              <a:rPr lang="en-US" sz="1800" b="0" dirty="0"/>
              <a:t>Distance between a point and a </a:t>
            </a:r>
          </a:p>
          <a:p>
            <a:r>
              <a:rPr lang="en-US" sz="1800" b="0" dirty="0"/>
              <a:t>distribution </a:t>
            </a:r>
          </a:p>
        </p:txBody>
      </p:sp>
    </p:spTree>
    <p:extLst>
      <p:ext uri="{BB962C8B-B14F-4D97-AF65-F5344CB8AC3E}">
        <p14:creationId xmlns:p14="http://schemas.microsoft.com/office/powerpoint/2010/main" val="1488271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a:t>Mahalanobis Distance</a:t>
            </a:r>
          </a:p>
        </p:txBody>
      </p:sp>
      <p:sp>
        <p:nvSpPr>
          <p:cNvPr id="69635" name="Text Box 7"/>
          <p:cNvSpPr txBox="1">
            <a:spLocks noChangeArrowheads="1"/>
          </p:cNvSpPr>
          <p:nvPr/>
        </p:nvSpPr>
        <p:spPr bwMode="auto">
          <a:xfrm>
            <a:off x="6400800" y="1143000"/>
            <a:ext cx="2743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400"/>
              <a:t>Covariance Matrix:</a:t>
            </a:r>
          </a:p>
        </p:txBody>
      </p:sp>
      <p:graphicFrame>
        <p:nvGraphicFramePr>
          <p:cNvPr id="69636" name="Object 8"/>
          <p:cNvGraphicFramePr>
            <a:graphicFrameLocks noGrp="1" noChangeAspect="1"/>
          </p:cNvGraphicFramePr>
          <p:nvPr>
            <p:ph sz="half" idx="4294967295"/>
          </p:nvPr>
        </p:nvGraphicFramePr>
        <p:xfrm>
          <a:off x="6477000" y="1905000"/>
          <a:ext cx="2349500" cy="1143000"/>
        </p:xfrm>
        <a:graphic>
          <a:graphicData uri="http://schemas.openxmlformats.org/presentationml/2006/ole">
            <mc:AlternateContent xmlns:mc="http://schemas.openxmlformats.org/markup-compatibility/2006">
              <mc:Choice xmlns:v="urn:schemas-microsoft-com:vml" Requires="v">
                <p:oleObj name="Equation" r:id="rId2" imgW="939800" imgH="457200" progId="Equation.3">
                  <p:embed/>
                </p:oleObj>
              </mc:Choice>
              <mc:Fallback>
                <p:oleObj name="Equation" r:id="rId2" imgW="939800" imgH="457200" progId="Equation.3">
                  <p:embed/>
                  <p:pic>
                    <p:nvPicPr>
                      <p:cNvPr id="69636"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1905000"/>
                        <a:ext cx="23495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637" name="Text Box 12"/>
          <p:cNvSpPr txBox="1">
            <a:spLocks noChangeArrowheads="1"/>
          </p:cNvSpPr>
          <p:nvPr/>
        </p:nvSpPr>
        <p:spPr bwMode="auto">
          <a:xfrm>
            <a:off x="6629400" y="3200400"/>
            <a:ext cx="2286000" cy="294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200"/>
              <a:t>A: (0.5, 0.5)</a:t>
            </a:r>
          </a:p>
          <a:p>
            <a:pPr>
              <a:spcBef>
                <a:spcPct val="50000"/>
              </a:spcBef>
            </a:pPr>
            <a:r>
              <a:rPr lang="en-US" sz="2200"/>
              <a:t>B: (0, 1)</a:t>
            </a:r>
          </a:p>
          <a:p>
            <a:pPr>
              <a:spcBef>
                <a:spcPct val="50000"/>
              </a:spcBef>
            </a:pPr>
            <a:r>
              <a:rPr lang="en-US" sz="2200"/>
              <a:t>C: (1.5, 1.5)</a:t>
            </a:r>
          </a:p>
          <a:p>
            <a:pPr>
              <a:spcBef>
                <a:spcPct val="50000"/>
              </a:spcBef>
            </a:pPr>
            <a:endParaRPr lang="en-US" sz="2200"/>
          </a:p>
          <a:p>
            <a:pPr>
              <a:spcBef>
                <a:spcPct val="50000"/>
              </a:spcBef>
            </a:pPr>
            <a:r>
              <a:rPr lang="en-US" sz="2200"/>
              <a:t>Mahal(A,B) = 5</a:t>
            </a:r>
          </a:p>
          <a:p>
            <a:pPr>
              <a:spcBef>
                <a:spcPct val="50000"/>
              </a:spcBef>
            </a:pPr>
            <a:r>
              <a:rPr lang="en-US" sz="2200"/>
              <a:t>Mahal(A,C) = 4 </a:t>
            </a:r>
          </a:p>
        </p:txBody>
      </p:sp>
      <p:grpSp>
        <p:nvGrpSpPr>
          <p:cNvPr id="69638" name="Group 13"/>
          <p:cNvGrpSpPr>
            <a:grpSpLocks/>
          </p:cNvGrpSpPr>
          <p:nvPr/>
        </p:nvGrpSpPr>
        <p:grpSpPr bwMode="auto">
          <a:xfrm>
            <a:off x="0" y="1143000"/>
            <a:ext cx="6477000" cy="4857750"/>
            <a:chOff x="144" y="768"/>
            <a:chExt cx="4080" cy="3060"/>
          </a:xfrm>
        </p:grpSpPr>
        <p:pic>
          <p:nvPicPr>
            <p:cNvPr id="69642" name="Picture 14"/>
            <p:cNvPicPr>
              <a:picLocks noChangeAspect="1" noChangeArrowheads="1"/>
            </p:cNvPicPr>
            <p:nvPr/>
          </p:nvPicPr>
          <p:blipFill>
            <a:blip r:embed="rId4">
              <a:extLst>
                <a:ext uri="{28A0092B-C50C-407E-A947-70E740481C1C}">
                  <a14:useLocalDpi xmlns:a14="http://schemas.microsoft.com/office/drawing/2010/main" val="0"/>
                </a:ext>
              </a:extLst>
            </a:blip>
            <a:srcRect l="7692" t="4398" r="6593" b="4733"/>
            <a:stretch>
              <a:fillRect/>
            </a:stretch>
          </p:blipFill>
          <p:spPr bwMode="auto">
            <a:xfrm>
              <a:off x="144" y="768"/>
              <a:ext cx="4080" cy="3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9643" name="Line 15"/>
            <p:cNvSpPr>
              <a:spLocks noChangeShapeType="1"/>
            </p:cNvSpPr>
            <p:nvPr/>
          </p:nvSpPr>
          <p:spPr bwMode="auto">
            <a:xfrm flipV="1">
              <a:off x="1632" y="1872"/>
              <a:ext cx="1200" cy="72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9644" name="Line 16"/>
            <p:cNvSpPr>
              <a:spLocks noChangeShapeType="1"/>
            </p:cNvSpPr>
            <p:nvPr/>
          </p:nvSpPr>
          <p:spPr bwMode="auto">
            <a:xfrm flipH="1" flipV="1">
              <a:off x="1104" y="2256"/>
              <a:ext cx="528" cy="336"/>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69639" name="Text Box 17"/>
          <p:cNvSpPr txBox="1">
            <a:spLocks noChangeArrowheads="1"/>
          </p:cNvSpPr>
          <p:nvPr/>
        </p:nvSpPr>
        <p:spPr bwMode="auto">
          <a:xfrm>
            <a:off x="1219200" y="3276600"/>
            <a:ext cx="381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1800"/>
              <a:t>B</a:t>
            </a:r>
          </a:p>
        </p:txBody>
      </p:sp>
      <p:sp>
        <p:nvSpPr>
          <p:cNvPr id="69640" name="Text Box 18"/>
          <p:cNvSpPr txBox="1">
            <a:spLocks noChangeArrowheads="1"/>
          </p:cNvSpPr>
          <p:nvPr/>
        </p:nvSpPr>
        <p:spPr bwMode="auto">
          <a:xfrm>
            <a:off x="2209800" y="3976688"/>
            <a:ext cx="381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1800"/>
              <a:t>A</a:t>
            </a:r>
          </a:p>
        </p:txBody>
      </p:sp>
      <p:sp>
        <p:nvSpPr>
          <p:cNvPr id="69641" name="Text Box 19"/>
          <p:cNvSpPr txBox="1">
            <a:spLocks noChangeArrowheads="1"/>
          </p:cNvSpPr>
          <p:nvPr/>
        </p:nvSpPr>
        <p:spPr bwMode="auto">
          <a:xfrm>
            <a:off x="4114800" y="2514600"/>
            <a:ext cx="381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1800"/>
              <a:t>C</a:t>
            </a:r>
          </a:p>
        </p:txBody>
      </p:sp>
    </p:spTree>
    <p:extLst>
      <p:ext uri="{BB962C8B-B14F-4D97-AF65-F5344CB8AC3E}">
        <p14:creationId xmlns:p14="http://schemas.microsoft.com/office/powerpoint/2010/main" val="4124403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4"/>
          <p:cNvSpPr>
            <a:spLocks noGrp="1" noChangeArrowheads="1"/>
          </p:cNvSpPr>
          <p:nvPr>
            <p:ph type="title"/>
          </p:nvPr>
        </p:nvSpPr>
        <p:spPr/>
        <p:txBody>
          <a:bodyPr/>
          <a:lstStyle/>
          <a:p>
            <a:r>
              <a:rPr lang="en-US"/>
              <a:t>Properties of Attribute Values </a:t>
            </a:r>
          </a:p>
        </p:txBody>
      </p:sp>
      <p:sp>
        <p:nvSpPr>
          <p:cNvPr id="8195" name="Rectangle 5"/>
          <p:cNvSpPr>
            <a:spLocks noGrp="1" noChangeArrowheads="1"/>
          </p:cNvSpPr>
          <p:nvPr>
            <p:ph type="body" idx="1"/>
          </p:nvPr>
        </p:nvSpPr>
        <p:spPr/>
        <p:txBody>
          <a:bodyPr>
            <a:normAutofit fontScale="92500" lnSpcReduction="20000"/>
          </a:bodyPr>
          <a:lstStyle/>
          <a:p>
            <a:r>
              <a:rPr lang="en-US" dirty="0"/>
              <a:t>The type of an attribute depends on which of the following properties/operations it possesses:</a:t>
            </a:r>
          </a:p>
          <a:p>
            <a:pPr lvl="1"/>
            <a:r>
              <a:rPr lang="en-US" dirty="0"/>
              <a:t>Distinctness:  		</a:t>
            </a:r>
            <a:r>
              <a:rPr lang="en-US" sz="2800" dirty="0"/>
              <a:t>=  </a:t>
            </a:r>
            <a:r>
              <a:rPr lang="en-US" sz="2800" dirty="0">
                <a:sym typeface="Symbol" pitchFamily="18" charset="2"/>
              </a:rPr>
              <a:t></a:t>
            </a:r>
            <a:r>
              <a:rPr lang="en-US" dirty="0">
                <a:sym typeface="Symbol" pitchFamily="18" charset="2"/>
              </a:rPr>
              <a:t>		</a:t>
            </a:r>
            <a:endParaRPr lang="en-US" dirty="0"/>
          </a:p>
          <a:p>
            <a:pPr lvl="1"/>
            <a:r>
              <a:rPr lang="en-US" dirty="0"/>
              <a:t>Order:  			</a:t>
            </a:r>
            <a:r>
              <a:rPr lang="en-US" sz="2800" dirty="0"/>
              <a:t>&lt;  &gt;</a:t>
            </a:r>
            <a:r>
              <a:rPr lang="en-US" dirty="0"/>
              <a:t>  		</a:t>
            </a:r>
          </a:p>
          <a:p>
            <a:pPr lvl="1"/>
            <a:r>
              <a:rPr lang="en-US" dirty="0"/>
              <a:t>Differences are		</a:t>
            </a:r>
            <a:r>
              <a:rPr lang="en-US" sz="2800" dirty="0"/>
              <a:t>+  -</a:t>
            </a:r>
            <a:r>
              <a:rPr lang="en-US" dirty="0"/>
              <a:t> </a:t>
            </a:r>
            <a:br>
              <a:rPr lang="en-US" dirty="0"/>
            </a:br>
            <a:r>
              <a:rPr lang="en-US" dirty="0"/>
              <a:t>meaningful (Addition)  		</a:t>
            </a:r>
          </a:p>
          <a:p>
            <a:pPr lvl="1"/>
            <a:r>
              <a:rPr lang="en-US" dirty="0"/>
              <a:t>Ratios are  		 </a:t>
            </a:r>
            <a:r>
              <a:rPr lang="en-US" sz="2800" dirty="0"/>
              <a:t>*  /</a:t>
            </a:r>
            <a:br>
              <a:rPr lang="en-US" sz="2800" dirty="0"/>
            </a:br>
            <a:r>
              <a:rPr lang="en-US" dirty="0"/>
              <a:t>meaningful (Multiplication)</a:t>
            </a:r>
          </a:p>
          <a:p>
            <a:pPr lvl="4"/>
            <a:endParaRPr lang="en-US" sz="1400" dirty="0"/>
          </a:p>
          <a:p>
            <a:pPr lvl="1"/>
            <a:r>
              <a:rPr lang="en-US" dirty="0"/>
              <a:t>Nominal attribute: distinctness</a:t>
            </a:r>
          </a:p>
          <a:p>
            <a:pPr lvl="1"/>
            <a:r>
              <a:rPr lang="en-US" dirty="0"/>
              <a:t>Ordinal attribute: distinctness &amp; order</a:t>
            </a:r>
          </a:p>
          <a:p>
            <a:pPr lvl="1"/>
            <a:r>
              <a:rPr lang="en-US" dirty="0"/>
              <a:t>Interval attribute: distinctness, order &amp; meaningful differences</a:t>
            </a:r>
          </a:p>
          <a:p>
            <a:pPr lvl="1"/>
            <a:r>
              <a:rPr lang="en-US" dirty="0"/>
              <a:t>Ratio attribute: all 4 properties/operations</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381000" y="152400"/>
            <a:ext cx="8280400" cy="552450"/>
          </a:xfrm>
        </p:spPr>
        <p:txBody>
          <a:bodyPr/>
          <a:lstStyle/>
          <a:p>
            <a:r>
              <a:rPr lang="en-US"/>
              <a:t>Common Properties of a Distance</a:t>
            </a:r>
          </a:p>
        </p:txBody>
      </p:sp>
      <p:sp>
        <p:nvSpPr>
          <p:cNvPr id="70659" name="Rectangle 3"/>
          <p:cNvSpPr>
            <a:spLocks noGrp="1" noChangeArrowheads="1"/>
          </p:cNvSpPr>
          <p:nvPr>
            <p:ph type="body" idx="1"/>
          </p:nvPr>
        </p:nvSpPr>
        <p:spPr>
          <a:xfrm>
            <a:off x="639763" y="1143000"/>
            <a:ext cx="8001000" cy="5106988"/>
          </a:xfrm>
        </p:spPr>
        <p:txBody>
          <a:bodyPr/>
          <a:lstStyle/>
          <a:p>
            <a:pPr marL="533400" indent="-533400">
              <a:lnSpc>
                <a:spcPct val="80000"/>
              </a:lnSpc>
              <a:spcBef>
                <a:spcPct val="20000"/>
              </a:spcBef>
            </a:pPr>
            <a:r>
              <a:rPr lang="en-US" dirty="0"/>
              <a:t>Distances, such as the Euclidean distance, have some well known properties.</a:t>
            </a:r>
          </a:p>
          <a:p>
            <a:pPr marL="533400" indent="-533400">
              <a:lnSpc>
                <a:spcPct val="80000"/>
              </a:lnSpc>
              <a:spcBef>
                <a:spcPct val="20000"/>
              </a:spcBef>
            </a:pPr>
            <a:endParaRPr lang="en-US" sz="1400" dirty="0"/>
          </a:p>
          <a:p>
            <a:pPr marL="990600" lvl="1" indent="-533400">
              <a:lnSpc>
                <a:spcPct val="80000"/>
              </a:lnSpc>
              <a:spcBef>
                <a:spcPct val="20000"/>
              </a:spcBef>
              <a:buFont typeface="Arial" pitchFamily="34" charset="0"/>
              <a:buAutoNum type="arabicPeriod"/>
            </a:pPr>
            <a:r>
              <a:rPr lang="en-US" i="1" dirty="0">
                <a:latin typeface="Times New Roman" panose="02020603050405020304" pitchFamily="18" charset="0"/>
                <a:cs typeface="Times New Roman" panose="02020603050405020304" pitchFamily="18" charset="0"/>
              </a:rPr>
              <a:t>d</a:t>
            </a:r>
            <a:r>
              <a:rPr lang="en-US"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x</a:t>
            </a:r>
            <a:r>
              <a:rPr lang="en-US" i="1"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y</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sym typeface="Symbol" pitchFamily="18" charset="2"/>
              </a:rPr>
              <a:t></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0   </a:t>
            </a:r>
            <a:r>
              <a:rPr lang="en-US" dirty="0"/>
              <a:t>for all </a:t>
            </a:r>
            <a:r>
              <a:rPr lang="en-US" i="1" dirty="0"/>
              <a:t>x</a:t>
            </a:r>
            <a:r>
              <a:rPr lang="en-US" dirty="0"/>
              <a:t> and </a:t>
            </a:r>
            <a:r>
              <a:rPr lang="en-US" i="1" dirty="0"/>
              <a:t>y</a:t>
            </a:r>
            <a:r>
              <a:rPr lang="en-US" dirty="0"/>
              <a:t> and </a:t>
            </a:r>
            <a:r>
              <a:rPr lang="en-US" i="1" dirty="0">
                <a:latin typeface="Times New Roman" panose="02020603050405020304" pitchFamily="18" charset="0"/>
                <a:cs typeface="Times New Roman" panose="02020603050405020304" pitchFamily="18" charset="0"/>
              </a:rPr>
              <a:t>d</a:t>
            </a:r>
            <a:r>
              <a:rPr lang="en-US"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y</a:t>
            </a:r>
            <a:r>
              <a:rPr lang="en-US" dirty="0">
                <a:latin typeface="Times New Roman" panose="02020603050405020304" pitchFamily="18" charset="0"/>
                <a:cs typeface="Times New Roman" panose="02020603050405020304" pitchFamily="18" charset="0"/>
              </a:rPr>
              <a:t>) = 0 </a:t>
            </a:r>
            <a:r>
              <a:rPr lang="en-US" dirty="0">
                <a:cs typeface="Times New Roman" panose="02020603050405020304" pitchFamily="18" charset="0"/>
              </a:rPr>
              <a:t>if and </a:t>
            </a:r>
            <a:r>
              <a:rPr lang="en-US" dirty="0"/>
              <a:t>only if  </a:t>
            </a:r>
            <a:r>
              <a:rPr lang="en-US" b="1" dirty="0">
                <a:latin typeface="Times New Roman" panose="02020603050405020304" pitchFamily="18" charset="0"/>
                <a:cs typeface="Times New Roman" panose="02020603050405020304" pitchFamily="18" charset="0"/>
              </a:rPr>
              <a:t>x</a:t>
            </a:r>
            <a:r>
              <a:rPr lang="en-US" dirty="0"/>
              <a:t> </a:t>
            </a:r>
            <a:r>
              <a:rPr lang="en-US" i="1" dirty="0"/>
              <a:t>= </a:t>
            </a:r>
            <a:r>
              <a:rPr lang="en-US" b="1" dirty="0">
                <a:latin typeface="Times New Roman" panose="02020603050405020304" pitchFamily="18" charset="0"/>
                <a:cs typeface="Times New Roman" panose="02020603050405020304" pitchFamily="18" charset="0"/>
              </a:rPr>
              <a:t>y</a:t>
            </a:r>
            <a:r>
              <a:rPr lang="en-US" dirty="0"/>
              <a:t>.</a:t>
            </a:r>
          </a:p>
          <a:p>
            <a:pPr marL="990600" lvl="1" indent="-533400">
              <a:lnSpc>
                <a:spcPct val="80000"/>
              </a:lnSpc>
              <a:spcBef>
                <a:spcPct val="20000"/>
              </a:spcBef>
              <a:buFont typeface="Arial" pitchFamily="34" charset="0"/>
              <a:buAutoNum type="arabicPeriod"/>
            </a:pPr>
            <a:r>
              <a:rPr lang="en-US" i="1" dirty="0">
                <a:latin typeface="Times New Roman" panose="02020603050405020304" pitchFamily="18" charset="0"/>
                <a:cs typeface="Times New Roman" panose="02020603050405020304" pitchFamily="18" charset="0"/>
              </a:rPr>
              <a:t>d</a:t>
            </a:r>
            <a:r>
              <a:rPr lang="en-US"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y</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d</a:t>
            </a:r>
            <a:r>
              <a:rPr lang="en-US"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y</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a:t>
            </a:r>
            <a:r>
              <a:rPr lang="en-US" dirty="0"/>
              <a:t>for all </a:t>
            </a:r>
            <a:r>
              <a:rPr lang="en-US" b="1" dirty="0">
                <a:latin typeface="Times New Roman" panose="02020603050405020304" pitchFamily="18" charset="0"/>
                <a:cs typeface="Times New Roman" panose="02020603050405020304" pitchFamily="18" charset="0"/>
              </a:rPr>
              <a:t>x</a:t>
            </a:r>
            <a:r>
              <a:rPr lang="en-US" dirty="0"/>
              <a:t> and </a:t>
            </a:r>
            <a:r>
              <a:rPr lang="en-US" b="1" dirty="0">
                <a:latin typeface="Times New Roman" panose="02020603050405020304" pitchFamily="18" charset="0"/>
                <a:cs typeface="Times New Roman" panose="02020603050405020304" pitchFamily="18" charset="0"/>
              </a:rPr>
              <a:t>y</a:t>
            </a:r>
            <a:r>
              <a:rPr lang="en-US" dirty="0"/>
              <a:t>. (Symmetry)</a:t>
            </a:r>
          </a:p>
          <a:p>
            <a:pPr marL="990600" lvl="1" indent="-533400">
              <a:lnSpc>
                <a:spcPct val="80000"/>
              </a:lnSpc>
              <a:spcBef>
                <a:spcPct val="20000"/>
              </a:spcBef>
              <a:buFont typeface="Arial" pitchFamily="34" charset="0"/>
              <a:buAutoNum type="arabicPeriod"/>
            </a:pPr>
            <a:r>
              <a:rPr lang="en-US" i="1" dirty="0">
                <a:latin typeface="Times New Roman" panose="02020603050405020304" pitchFamily="18" charset="0"/>
                <a:cs typeface="Times New Roman" panose="02020603050405020304" pitchFamily="18" charset="0"/>
              </a:rPr>
              <a:t>d</a:t>
            </a:r>
            <a:r>
              <a:rPr lang="en-US"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z</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sym typeface="Symbol" pitchFamily="18" charset="2"/>
              </a:rPr>
              <a:t></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d</a:t>
            </a:r>
            <a:r>
              <a:rPr lang="en-US"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y</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d</a:t>
            </a:r>
            <a:r>
              <a:rPr lang="en-US"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y</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z</a:t>
            </a:r>
            <a:r>
              <a:rPr lang="en-US" dirty="0">
                <a:latin typeface="Times New Roman" panose="02020603050405020304" pitchFamily="18" charset="0"/>
                <a:cs typeface="Times New Roman" panose="02020603050405020304" pitchFamily="18" charset="0"/>
              </a:rPr>
              <a:t>)</a:t>
            </a:r>
            <a:r>
              <a:rPr lang="en-US" dirty="0"/>
              <a:t>   for all points </a:t>
            </a:r>
            <a:r>
              <a:rPr lang="en-US" b="1" dirty="0">
                <a:latin typeface="Times New Roman" panose="02020603050405020304" pitchFamily="18" charset="0"/>
                <a:cs typeface="Times New Roman" panose="02020603050405020304" pitchFamily="18" charset="0"/>
              </a:rPr>
              <a:t>x</a:t>
            </a:r>
            <a:r>
              <a:rPr lang="en-US" dirty="0"/>
              <a:t>, </a:t>
            </a:r>
            <a:r>
              <a:rPr lang="en-US" b="1" dirty="0">
                <a:latin typeface="Times New Roman" panose="02020603050405020304" pitchFamily="18" charset="0"/>
                <a:cs typeface="Times New Roman" panose="02020603050405020304" pitchFamily="18" charset="0"/>
              </a:rPr>
              <a:t>y</a:t>
            </a:r>
            <a:r>
              <a:rPr lang="en-US" dirty="0"/>
              <a:t>, and </a:t>
            </a:r>
            <a:r>
              <a:rPr lang="en-US" b="1" dirty="0">
                <a:latin typeface="Times New Roman" panose="02020603050405020304" pitchFamily="18" charset="0"/>
                <a:cs typeface="Times New Roman" panose="02020603050405020304" pitchFamily="18" charset="0"/>
              </a:rPr>
              <a:t>z</a:t>
            </a:r>
            <a:r>
              <a:rPr lang="en-US" dirty="0"/>
              <a:t>.  </a:t>
            </a:r>
            <a:br>
              <a:rPr lang="en-US" dirty="0"/>
            </a:br>
            <a:r>
              <a:rPr lang="en-US" dirty="0"/>
              <a:t>(Triangle Inequality)</a:t>
            </a:r>
          </a:p>
          <a:p>
            <a:pPr marL="990600" lvl="1" indent="-533400">
              <a:lnSpc>
                <a:spcPct val="80000"/>
              </a:lnSpc>
              <a:spcBef>
                <a:spcPct val="20000"/>
              </a:spcBef>
              <a:buFont typeface="Arial" pitchFamily="34" charset="0"/>
              <a:buNone/>
            </a:pPr>
            <a:endParaRPr lang="en-US" sz="1200" dirty="0"/>
          </a:p>
          <a:p>
            <a:pPr marL="533400" indent="-533400">
              <a:lnSpc>
                <a:spcPct val="80000"/>
              </a:lnSpc>
              <a:spcBef>
                <a:spcPct val="20000"/>
              </a:spcBef>
              <a:buNone/>
            </a:pPr>
            <a:r>
              <a:rPr lang="en-US" sz="2400" dirty="0"/>
              <a:t>	where </a:t>
            </a:r>
            <a:r>
              <a:rPr lang="en-US" sz="2400" i="1" dirty="0">
                <a:latin typeface="Times New Roman" panose="02020603050405020304" pitchFamily="18" charset="0"/>
                <a:cs typeface="Times New Roman" panose="02020603050405020304" pitchFamily="18" charset="0"/>
              </a:rPr>
              <a:t>d</a:t>
            </a:r>
            <a:r>
              <a:rPr lang="en-US" sz="2400" dirty="0">
                <a:latin typeface="Times New Roman" panose="02020603050405020304" pitchFamily="18" charset="0"/>
                <a:cs typeface="Times New Roman" panose="02020603050405020304" pitchFamily="18" charset="0"/>
              </a:rPr>
              <a:t>(</a:t>
            </a:r>
            <a:r>
              <a:rPr lang="en-US" sz="2400" b="1" dirty="0">
                <a:latin typeface="Times New Roman" panose="02020603050405020304" pitchFamily="18" charset="0"/>
                <a:cs typeface="Times New Roman" panose="02020603050405020304" pitchFamily="18" charset="0"/>
              </a:rPr>
              <a:t>x</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y</a:t>
            </a:r>
            <a:r>
              <a:rPr lang="en-US" sz="2400" dirty="0">
                <a:latin typeface="Times New Roman" panose="02020603050405020304" pitchFamily="18" charset="0"/>
                <a:cs typeface="Times New Roman" panose="02020603050405020304" pitchFamily="18" charset="0"/>
              </a:rPr>
              <a:t>)</a:t>
            </a:r>
            <a:r>
              <a:rPr lang="en-US" sz="2400" dirty="0"/>
              <a:t> is the distance (dissimilarity) between points (data objects), </a:t>
            </a:r>
            <a:r>
              <a:rPr lang="en-US" sz="2400" b="1" dirty="0">
                <a:latin typeface="Times New Roman" panose="02020603050405020304" pitchFamily="18" charset="0"/>
                <a:cs typeface="Times New Roman" panose="02020603050405020304" pitchFamily="18" charset="0"/>
              </a:rPr>
              <a:t>x</a:t>
            </a:r>
            <a:r>
              <a:rPr lang="en-US" sz="2400" dirty="0"/>
              <a:t> and </a:t>
            </a:r>
            <a:r>
              <a:rPr lang="en-US" sz="2400" b="1" dirty="0">
                <a:latin typeface="Times New Roman" panose="02020603050405020304" pitchFamily="18" charset="0"/>
                <a:cs typeface="Times New Roman" panose="02020603050405020304" pitchFamily="18" charset="0"/>
              </a:rPr>
              <a:t>y</a:t>
            </a:r>
            <a:r>
              <a:rPr lang="en-US" sz="2400" dirty="0"/>
              <a:t>.</a:t>
            </a:r>
          </a:p>
          <a:p>
            <a:pPr marL="533400" indent="-533400">
              <a:lnSpc>
                <a:spcPct val="80000"/>
              </a:lnSpc>
              <a:spcBef>
                <a:spcPct val="20000"/>
              </a:spcBef>
              <a:buFont typeface="Monotype Sorts" charset="2"/>
              <a:buNone/>
            </a:pPr>
            <a:endParaRPr lang="en-US" sz="1400" dirty="0"/>
          </a:p>
          <a:p>
            <a:pPr marL="533400" indent="-533400">
              <a:lnSpc>
                <a:spcPct val="80000"/>
              </a:lnSpc>
              <a:spcBef>
                <a:spcPct val="20000"/>
              </a:spcBef>
            </a:pPr>
            <a:r>
              <a:rPr lang="en-US" dirty="0"/>
              <a:t>A distance that satisfies these properties is a </a:t>
            </a:r>
            <a:r>
              <a:rPr lang="en-US" dirty="0">
                <a:solidFill>
                  <a:srgbClr val="FF0000"/>
                </a:solidFill>
              </a:rPr>
              <a:t>metric</a:t>
            </a:r>
          </a:p>
        </p:txBody>
      </p:sp>
      <p:grpSp>
        <p:nvGrpSpPr>
          <p:cNvPr id="54" name="Group 53">
            <a:extLst>
              <a:ext uri="{FF2B5EF4-FFF2-40B4-BE49-F238E27FC236}">
                <a16:creationId xmlns:a16="http://schemas.microsoft.com/office/drawing/2014/main" id="{E6FC748D-88BC-B542-B743-DB335E95161A}"/>
              </a:ext>
            </a:extLst>
          </p:cNvPr>
          <p:cNvGrpSpPr/>
          <p:nvPr/>
        </p:nvGrpSpPr>
        <p:grpSpPr>
          <a:xfrm>
            <a:off x="895680" y="3143634"/>
            <a:ext cx="255240" cy="214920"/>
            <a:chOff x="895680" y="3143634"/>
            <a:chExt cx="255240" cy="214920"/>
          </a:xfrm>
        </p:grpSpPr>
        <mc:AlternateContent xmlns:mc="http://schemas.openxmlformats.org/markup-compatibility/2006" xmlns:p14="http://schemas.microsoft.com/office/powerpoint/2010/main">
          <mc:Choice Requires="p14">
            <p:contentPart p14:bwMode="auto" r:id="rId2">
              <p14:nvContentPartPr>
                <p14:cNvPr id="52" name="Ink 51">
                  <a:extLst>
                    <a:ext uri="{FF2B5EF4-FFF2-40B4-BE49-F238E27FC236}">
                      <a16:creationId xmlns:a16="http://schemas.microsoft.com/office/drawing/2014/main" id="{7E866C03-08E8-4349-B410-0581ECD90616}"/>
                    </a:ext>
                  </a:extLst>
                </p14:cNvPr>
                <p14:cNvContentPartPr/>
                <p14:nvPr/>
              </p14:nvContentPartPr>
              <p14:xfrm>
                <a:off x="895680" y="3152994"/>
                <a:ext cx="255240" cy="126360"/>
              </p14:xfrm>
            </p:contentPart>
          </mc:Choice>
          <mc:Fallback xmlns="">
            <p:pic>
              <p:nvPicPr>
                <p:cNvPr id="52" name="Ink 51">
                  <a:extLst>
                    <a:ext uri="{FF2B5EF4-FFF2-40B4-BE49-F238E27FC236}">
                      <a16:creationId xmlns:a16="http://schemas.microsoft.com/office/drawing/2014/main" id="{7E866C03-08E8-4349-B410-0581ECD90616}"/>
                    </a:ext>
                  </a:extLst>
                </p:cNvPr>
                <p:cNvPicPr/>
                <p:nvPr/>
              </p:nvPicPr>
              <p:blipFill>
                <a:blip r:embed="rId63"/>
                <a:stretch>
                  <a:fillRect/>
                </a:stretch>
              </p:blipFill>
              <p:spPr>
                <a:xfrm>
                  <a:off x="891360" y="3148674"/>
                  <a:ext cx="26388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3" name="Ink 52">
                  <a:extLst>
                    <a:ext uri="{FF2B5EF4-FFF2-40B4-BE49-F238E27FC236}">
                      <a16:creationId xmlns:a16="http://schemas.microsoft.com/office/drawing/2014/main" id="{597463F7-6A9F-EC48-84D8-6375CA442165}"/>
                    </a:ext>
                  </a:extLst>
                </p14:cNvPr>
                <p14:cNvContentPartPr/>
                <p14:nvPr/>
              </p14:nvContentPartPr>
              <p14:xfrm>
                <a:off x="1042560" y="3143634"/>
                <a:ext cx="76320" cy="214920"/>
              </p14:xfrm>
            </p:contentPart>
          </mc:Choice>
          <mc:Fallback xmlns="">
            <p:pic>
              <p:nvPicPr>
                <p:cNvPr id="53" name="Ink 52">
                  <a:extLst>
                    <a:ext uri="{FF2B5EF4-FFF2-40B4-BE49-F238E27FC236}">
                      <a16:creationId xmlns:a16="http://schemas.microsoft.com/office/drawing/2014/main" id="{597463F7-6A9F-EC48-84D8-6375CA442165}"/>
                    </a:ext>
                  </a:extLst>
                </p:cNvPr>
                <p:cNvPicPr/>
                <p:nvPr/>
              </p:nvPicPr>
              <p:blipFill>
                <a:blip r:embed="rId65"/>
                <a:stretch>
                  <a:fillRect/>
                </a:stretch>
              </p:blipFill>
              <p:spPr>
                <a:xfrm>
                  <a:off x="1038240" y="3139314"/>
                  <a:ext cx="84960" cy="223560"/>
                </a:xfrm>
                <a:prstGeom prst="rect">
                  <a:avLst/>
                </a:prstGeom>
              </p:spPr>
            </p:pic>
          </mc:Fallback>
        </mc:AlternateContent>
      </p:grpSp>
    </p:spTree>
    <p:extLst>
      <p:ext uri="{BB962C8B-B14F-4D97-AF65-F5344CB8AC3E}">
        <p14:creationId xmlns:p14="http://schemas.microsoft.com/office/powerpoint/2010/main" val="6616083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381000" y="152400"/>
            <a:ext cx="8280400" cy="552450"/>
          </a:xfrm>
        </p:spPr>
        <p:txBody>
          <a:bodyPr/>
          <a:lstStyle/>
          <a:p>
            <a:r>
              <a:rPr lang="en-US"/>
              <a:t>Common Properties of a Similarity</a:t>
            </a:r>
          </a:p>
        </p:txBody>
      </p:sp>
      <p:sp>
        <p:nvSpPr>
          <p:cNvPr id="71683" name="Rectangle 3"/>
          <p:cNvSpPr>
            <a:spLocks noGrp="1" noChangeArrowheads="1"/>
          </p:cNvSpPr>
          <p:nvPr>
            <p:ph type="body" idx="1"/>
          </p:nvPr>
        </p:nvSpPr>
        <p:spPr>
          <a:xfrm>
            <a:off x="639763" y="1143000"/>
            <a:ext cx="8001000" cy="5106988"/>
          </a:xfrm>
        </p:spPr>
        <p:txBody>
          <a:bodyPr/>
          <a:lstStyle/>
          <a:p>
            <a:pPr marL="533400" indent="-533400">
              <a:lnSpc>
                <a:spcPct val="90000"/>
              </a:lnSpc>
              <a:spcBef>
                <a:spcPct val="20000"/>
              </a:spcBef>
            </a:pPr>
            <a:r>
              <a:rPr lang="en-US" dirty="0"/>
              <a:t>Similarities, also have some well known properties.</a:t>
            </a:r>
          </a:p>
          <a:p>
            <a:pPr marL="533400" indent="-533400">
              <a:lnSpc>
                <a:spcPct val="90000"/>
              </a:lnSpc>
              <a:spcBef>
                <a:spcPct val="20000"/>
              </a:spcBef>
            </a:pPr>
            <a:endParaRPr lang="en-US" sz="1400" dirty="0"/>
          </a:p>
          <a:p>
            <a:pPr marL="990600" lvl="1" indent="-533400">
              <a:lnSpc>
                <a:spcPct val="90000"/>
              </a:lnSpc>
              <a:spcBef>
                <a:spcPct val="20000"/>
              </a:spcBef>
              <a:buFont typeface="Arial" pitchFamily="34" charset="0"/>
              <a:buAutoNum type="arabicPeriod"/>
            </a:pPr>
            <a:r>
              <a:rPr lang="en-US" i="1" dirty="0">
                <a:latin typeface="Times New Roman" panose="02020603050405020304" pitchFamily="18" charset="0"/>
                <a:cs typeface="Times New Roman" panose="02020603050405020304" pitchFamily="18" charset="0"/>
              </a:rPr>
              <a:t>s</a:t>
            </a:r>
            <a:r>
              <a:rPr lang="en-US"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y</a:t>
            </a:r>
            <a:r>
              <a:rPr lang="en-US" dirty="0">
                <a:latin typeface="Times New Roman" panose="02020603050405020304" pitchFamily="18" charset="0"/>
                <a:cs typeface="Times New Roman" panose="02020603050405020304" pitchFamily="18" charset="0"/>
              </a:rPr>
              <a:t>) = 1 </a:t>
            </a:r>
            <a:r>
              <a:rPr lang="en-US" dirty="0"/>
              <a:t>(or maximum similarity) only if </a:t>
            </a:r>
            <a:r>
              <a:rPr lang="en-US" b="1" dirty="0">
                <a:latin typeface="Times New Roman" panose="02020603050405020304" pitchFamily="18" charset="0"/>
                <a:cs typeface="Times New Roman" panose="02020603050405020304" pitchFamily="18" charset="0"/>
              </a:rPr>
              <a:t>x</a:t>
            </a:r>
            <a:r>
              <a:rPr lang="en-US" dirty="0"/>
              <a:t> </a:t>
            </a:r>
            <a:r>
              <a:rPr lang="en-US" i="1" dirty="0"/>
              <a:t>= </a:t>
            </a:r>
            <a:r>
              <a:rPr lang="en-US" b="1" dirty="0">
                <a:latin typeface="Times New Roman" panose="02020603050405020304" pitchFamily="18" charset="0"/>
                <a:cs typeface="Times New Roman" panose="02020603050405020304" pitchFamily="18" charset="0"/>
              </a:rPr>
              <a:t>y</a:t>
            </a:r>
            <a:r>
              <a:rPr lang="en-US" dirty="0"/>
              <a:t>. </a:t>
            </a:r>
            <a:br>
              <a:rPr lang="en-US" dirty="0"/>
            </a:br>
            <a:r>
              <a:rPr lang="en-US" sz="1800" dirty="0"/>
              <a:t>(does not always hold, e.g., cosine)</a:t>
            </a:r>
          </a:p>
          <a:p>
            <a:pPr marL="990600" lvl="1" indent="-533400">
              <a:lnSpc>
                <a:spcPct val="90000"/>
              </a:lnSpc>
              <a:spcBef>
                <a:spcPct val="20000"/>
              </a:spcBef>
              <a:buFont typeface="Arial" pitchFamily="34" charset="0"/>
              <a:buAutoNum type="arabicPeriod"/>
            </a:pPr>
            <a:r>
              <a:rPr lang="en-US" i="1" dirty="0">
                <a:latin typeface="Times New Roman" panose="02020603050405020304" pitchFamily="18" charset="0"/>
                <a:cs typeface="Times New Roman" panose="02020603050405020304" pitchFamily="18" charset="0"/>
              </a:rPr>
              <a:t>s</a:t>
            </a:r>
            <a:r>
              <a:rPr lang="en-US"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y</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s</a:t>
            </a:r>
            <a:r>
              <a:rPr lang="en-US"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y</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a:t>
            </a:r>
            <a:r>
              <a:rPr lang="en-US" dirty="0"/>
              <a:t>   for all </a:t>
            </a:r>
            <a:r>
              <a:rPr lang="en-US" b="1" dirty="0">
                <a:latin typeface="Times New Roman" panose="02020603050405020304" pitchFamily="18" charset="0"/>
                <a:cs typeface="Times New Roman" panose="02020603050405020304" pitchFamily="18" charset="0"/>
              </a:rPr>
              <a:t>x</a:t>
            </a:r>
            <a:r>
              <a:rPr lang="en-US" dirty="0"/>
              <a:t> and </a:t>
            </a:r>
            <a:r>
              <a:rPr lang="en-US" b="1" dirty="0">
                <a:latin typeface="Times New Roman" panose="02020603050405020304" pitchFamily="18" charset="0"/>
                <a:cs typeface="Times New Roman" panose="02020603050405020304" pitchFamily="18" charset="0"/>
              </a:rPr>
              <a:t>y</a:t>
            </a:r>
            <a:r>
              <a:rPr lang="en-US" dirty="0"/>
              <a:t>. (Symmetry)</a:t>
            </a:r>
            <a:br>
              <a:rPr lang="en-US" dirty="0"/>
            </a:br>
            <a:endParaRPr lang="en-US" dirty="0"/>
          </a:p>
          <a:p>
            <a:pPr marL="533400" indent="-533400">
              <a:lnSpc>
                <a:spcPct val="90000"/>
              </a:lnSpc>
              <a:spcBef>
                <a:spcPct val="20000"/>
              </a:spcBef>
              <a:buNone/>
            </a:pPr>
            <a:r>
              <a:rPr lang="en-US" sz="2400" dirty="0"/>
              <a:t>	where </a:t>
            </a:r>
            <a:r>
              <a:rPr lang="en-US" sz="2400" i="1" dirty="0">
                <a:latin typeface="Times New Roman" panose="02020603050405020304" pitchFamily="18" charset="0"/>
                <a:cs typeface="Times New Roman" panose="02020603050405020304" pitchFamily="18" charset="0"/>
              </a:rPr>
              <a:t>s</a:t>
            </a:r>
            <a:r>
              <a:rPr lang="en-US" sz="2400" dirty="0">
                <a:latin typeface="Times New Roman" panose="02020603050405020304" pitchFamily="18" charset="0"/>
                <a:cs typeface="Times New Roman" panose="02020603050405020304" pitchFamily="18" charset="0"/>
              </a:rPr>
              <a:t>(</a:t>
            </a:r>
            <a:r>
              <a:rPr lang="en-US" sz="2400" b="1" dirty="0">
                <a:latin typeface="Times New Roman" panose="02020603050405020304" pitchFamily="18" charset="0"/>
                <a:cs typeface="Times New Roman" panose="02020603050405020304" pitchFamily="18" charset="0"/>
              </a:rPr>
              <a:t>x</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y</a:t>
            </a:r>
            <a:r>
              <a:rPr lang="en-US" sz="2400" dirty="0">
                <a:latin typeface="Times New Roman" panose="02020603050405020304" pitchFamily="18" charset="0"/>
                <a:cs typeface="Times New Roman" panose="02020603050405020304" pitchFamily="18" charset="0"/>
              </a:rPr>
              <a:t>) </a:t>
            </a:r>
            <a:r>
              <a:rPr lang="en-US" sz="2400" dirty="0"/>
              <a:t>is the similarity between points (data objects), </a:t>
            </a:r>
            <a:r>
              <a:rPr lang="en-US" sz="2400" b="1" dirty="0">
                <a:latin typeface="Times New Roman" panose="02020603050405020304" pitchFamily="18" charset="0"/>
                <a:cs typeface="Times New Roman" panose="02020603050405020304" pitchFamily="18" charset="0"/>
              </a:rPr>
              <a:t>x</a:t>
            </a:r>
            <a:r>
              <a:rPr lang="en-US" sz="2400" dirty="0"/>
              <a:t> and </a:t>
            </a:r>
            <a:r>
              <a:rPr lang="en-US" sz="2400" b="1" dirty="0">
                <a:latin typeface="Times New Roman" panose="02020603050405020304" pitchFamily="18" charset="0"/>
                <a:cs typeface="Times New Roman" panose="02020603050405020304" pitchFamily="18" charset="0"/>
              </a:rPr>
              <a:t>y</a:t>
            </a:r>
            <a:r>
              <a:rPr lang="en-US" sz="2400" dirty="0"/>
              <a:t>.</a:t>
            </a:r>
          </a:p>
          <a:p>
            <a:pPr marL="533400" indent="-533400">
              <a:lnSpc>
                <a:spcPct val="90000"/>
              </a:lnSpc>
              <a:spcBef>
                <a:spcPct val="20000"/>
              </a:spcBef>
              <a:buFont typeface="Monotype Sorts" charset="2"/>
              <a:buNone/>
            </a:pPr>
            <a:endParaRPr lang="en-US" sz="1400" dirty="0"/>
          </a:p>
        </p:txBody>
      </p:sp>
    </p:spTree>
    <p:extLst>
      <p:ext uri="{BB962C8B-B14F-4D97-AF65-F5344CB8AC3E}">
        <p14:creationId xmlns:p14="http://schemas.microsoft.com/office/powerpoint/2010/main" val="4032651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381000" y="152400"/>
            <a:ext cx="8280400" cy="552450"/>
          </a:xfrm>
        </p:spPr>
        <p:txBody>
          <a:bodyPr/>
          <a:lstStyle/>
          <a:p>
            <a:r>
              <a:rPr lang="en-US"/>
              <a:t>Similarity Between Binary Vectors</a:t>
            </a:r>
          </a:p>
        </p:txBody>
      </p:sp>
      <p:sp>
        <p:nvSpPr>
          <p:cNvPr id="72707" name="Rectangle 3"/>
          <p:cNvSpPr>
            <a:spLocks noGrp="1" noChangeArrowheads="1"/>
          </p:cNvSpPr>
          <p:nvPr>
            <p:ph type="body" idx="1"/>
          </p:nvPr>
        </p:nvSpPr>
        <p:spPr>
          <a:xfrm>
            <a:off x="639763" y="1143000"/>
            <a:ext cx="8001000" cy="5106988"/>
          </a:xfrm>
        </p:spPr>
        <p:txBody>
          <a:bodyPr/>
          <a:lstStyle/>
          <a:p>
            <a:pPr marL="533400" indent="-533400">
              <a:lnSpc>
                <a:spcPct val="80000"/>
              </a:lnSpc>
              <a:spcBef>
                <a:spcPct val="20000"/>
              </a:spcBef>
              <a:tabLst>
                <a:tab pos="914400" algn="l"/>
                <a:tab pos="1371600" algn="l"/>
              </a:tabLst>
            </a:pPr>
            <a:r>
              <a:rPr lang="en-US" sz="2200" dirty="0"/>
              <a:t>Common situation is that objects, </a:t>
            </a:r>
            <a:r>
              <a:rPr lang="en-US" sz="2200" b="1" dirty="0">
                <a:latin typeface="Times New Roman" panose="02020603050405020304" pitchFamily="18" charset="0"/>
                <a:cs typeface="Times New Roman" panose="02020603050405020304" pitchFamily="18" charset="0"/>
              </a:rPr>
              <a:t>x</a:t>
            </a:r>
            <a:r>
              <a:rPr lang="en-US" sz="2200" dirty="0"/>
              <a:t> and </a:t>
            </a:r>
            <a:r>
              <a:rPr lang="en-US" sz="2200" b="1" dirty="0">
                <a:latin typeface="Times New Roman" panose="02020603050405020304" pitchFamily="18" charset="0"/>
                <a:cs typeface="Times New Roman" panose="02020603050405020304" pitchFamily="18" charset="0"/>
              </a:rPr>
              <a:t>y</a:t>
            </a:r>
            <a:r>
              <a:rPr lang="en-US" sz="2200" dirty="0"/>
              <a:t>, have only binary attributes</a:t>
            </a:r>
          </a:p>
          <a:p>
            <a:pPr marL="2171700" lvl="4" indent="-342900">
              <a:lnSpc>
                <a:spcPct val="80000"/>
              </a:lnSpc>
              <a:tabLst>
                <a:tab pos="914400" algn="l"/>
                <a:tab pos="1371600" algn="l"/>
              </a:tabLst>
            </a:pPr>
            <a:endParaRPr lang="en-US" sz="1200" dirty="0"/>
          </a:p>
          <a:p>
            <a:pPr marL="533400" indent="-533400">
              <a:lnSpc>
                <a:spcPct val="80000"/>
              </a:lnSpc>
              <a:spcBef>
                <a:spcPct val="20000"/>
              </a:spcBef>
              <a:tabLst>
                <a:tab pos="914400" algn="l"/>
                <a:tab pos="1371600" algn="l"/>
              </a:tabLst>
            </a:pPr>
            <a:r>
              <a:rPr lang="en-US" sz="2200" dirty="0"/>
              <a:t>Compute similarities using the following quantities</a:t>
            </a:r>
          </a:p>
          <a:p>
            <a:pPr marL="533400" indent="-533400">
              <a:lnSpc>
                <a:spcPct val="80000"/>
              </a:lnSpc>
              <a:spcBef>
                <a:spcPct val="20000"/>
              </a:spcBef>
              <a:buNone/>
              <a:tabLst>
                <a:tab pos="914400" algn="l"/>
                <a:tab pos="1371600" algn="l"/>
              </a:tabLst>
            </a:pPr>
            <a:r>
              <a:rPr lang="en-US" sz="2200" dirty="0">
                <a:latin typeface="cmmi10" pitchFamily="34" charset="0"/>
              </a:rPr>
              <a:t>	</a:t>
            </a:r>
            <a:r>
              <a:rPr lang="en-US" sz="2000" i="1" dirty="0">
                <a:latin typeface="Times New Roman" panose="02020603050405020304" pitchFamily="18" charset="0"/>
                <a:cs typeface="Times New Roman" panose="02020603050405020304" pitchFamily="18" charset="0"/>
              </a:rPr>
              <a:t>f</a:t>
            </a:r>
            <a:r>
              <a:rPr lang="en-US" sz="2000" baseline="-25000" dirty="0">
                <a:latin typeface="Times New Roman" panose="02020603050405020304" pitchFamily="18" charset="0"/>
                <a:cs typeface="Times New Roman" panose="02020603050405020304" pitchFamily="18" charset="0"/>
              </a:rPr>
              <a:t>01</a:t>
            </a:r>
            <a:r>
              <a:rPr lang="en-US" sz="2000" dirty="0"/>
              <a:t> = the number of attributes where </a:t>
            </a:r>
            <a:r>
              <a:rPr lang="en-US" sz="2000" b="1" dirty="0">
                <a:latin typeface="Times New Roman" panose="02020603050405020304" pitchFamily="18" charset="0"/>
                <a:cs typeface="Times New Roman" panose="02020603050405020304" pitchFamily="18" charset="0"/>
              </a:rPr>
              <a:t>x</a:t>
            </a:r>
            <a:r>
              <a:rPr lang="en-US" sz="2000" dirty="0"/>
              <a:t> was 0 and </a:t>
            </a:r>
            <a:r>
              <a:rPr lang="en-US" sz="2000" b="1" dirty="0">
                <a:latin typeface="Times New Roman" panose="02020603050405020304" pitchFamily="18" charset="0"/>
                <a:cs typeface="Times New Roman" panose="02020603050405020304" pitchFamily="18" charset="0"/>
              </a:rPr>
              <a:t>y</a:t>
            </a:r>
            <a:r>
              <a:rPr lang="en-US" sz="2000" dirty="0"/>
              <a:t> was 1</a:t>
            </a:r>
          </a:p>
          <a:p>
            <a:pPr marL="533400" indent="-533400">
              <a:lnSpc>
                <a:spcPct val="80000"/>
              </a:lnSpc>
              <a:spcBef>
                <a:spcPct val="20000"/>
              </a:spcBef>
              <a:buNone/>
              <a:tabLst>
                <a:tab pos="914400" algn="l"/>
                <a:tab pos="1371600" algn="l"/>
              </a:tabLst>
            </a:pPr>
            <a:r>
              <a:rPr lang="en-US" sz="2000" dirty="0"/>
              <a:t>	</a:t>
            </a:r>
            <a:r>
              <a:rPr lang="en-US" sz="2000" i="1" dirty="0">
                <a:latin typeface="Times New Roman" panose="02020603050405020304" pitchFamily="18" charset="0"/>
                <a:cs typeface="Times New Roman" panose="02020603050405020304" pitchFamily="18" charset="0"/>
              </a:rPr>
              <a:t>f</a:t>
            </a:r>
            <a:r>
              <a:rPr lang="en-US" sz="2000" baseline="-25000" dirty="0">
                <a:latin typeface="Times New Roman" panose="02020603050405020304" pitchFamily="18" charset="0"/>
                <a:cs typeface="Times New Roman" panose="02020603050405020304" pitchFamily="18" charset="0"/>
              </a:rPr>
              <a:t>10</a:t>
            </a:r>
            <a:r>
              <a:rPr lang="en-US" sz="2000" baseline="-25000" dirty="0"/>
              <a:t> </a:t>
            </a:r>
            <a:r>
              <a:rPr lang="en-US" sz="2000" dirty="0"/>
              <a:t>= the number of attributes where </a:t>
            </a:r>
            <a:r>
              <a:rPr lang="en-US" sz="2000" b="1" dirty="0">
                <a:latin typeface="Times New Roman" panose="02020603050405020304" pitchFamily="18" charset="0"/>
                <a:cs typeface="Times New Roman" panose="02020603050405020304" pitchFamily="18" charset="0"/>
              </a:rPr>
              <a:t>x</a:t>
            </a:r>
            <a:r>
              <a:rPr lang="en-US" sz="2000" dirty="0"/>
              <a:t> was 1 and </a:t>
            </a:r>
            <a:r>
              <a:rPr lang="en-US" sz="2000" b="1" dirty="0">
                <a:latin typeface="Times New Roman" panose="02020603050405020304" pitchFamily="18" charset="0"/>
                <a:cs typeface="Times New Roman" panose="02020603050405020304" pitchFamily="18" charset="0"/>
              </a:rPr>
              <a:t>y</a:t>
            </a:r>
            <a:r>
              <a:rPr lang="en-US" sz="2000" i="1" dirty="0"/>
              <a:t> </a:t>
            </a:r>
            <a:r>
              <a:rPr lang="en-US" sz="2000" dirty="0"/>
              <a:t>was 0</a:t>
            </a:r>
          </a:p>
          <a:p>
            <a:pPr marL="533400" indent="-533400">
              <a:lnSpc>
                <a:spcPct val="80000"/>
              </a:lnSpc>
              <a:spcBef>
                <a:spcPct val="20000"/>
              </a:spcBef>
              <a:buNone/>
              <a:tabLst>
                <a:tab pos="914400" algn="l"/>
                <a:tab pos="1371600" algn="l"/>
              </a:tabLst>
            </a:pPr>
            <a:r>
              <a:rPr lang="en-US" sz="2000" dirty="0"/>
              <a:t>	</a:t>
            </a:r>
            <a:r>
              <a:rPr lang="en-US" sz="2000" i="1" dirty="0">
                <a:latin typeface="Times New Roman" panose="02020603050405020304" pitchFamily="18" charset="0"/>
                <a:cs typeface="Times New Roman" panose="02020603050405020304" pitchFamily="18" charset="0"/>
              </a:rPr>
              <a:t>f</a:t>
            </a:r>
            <a:r>
              <a:rPr lang="en-US" sz="2000" baseline="-25000" dirty="0">
                <a:latin typeface="Times New Roman" panose="02020603050405020304" pitchFamily="18" charset="0"/>
                <a:cs typeface="Times New Roman" panose="02020603050405020304" pitchFamily="18" charset="0"/>
              </a:rPr>
              <a:t>00</a:t>
            </a:r>
            <a:r>
              <a:rPr lang="en-US" sz="2000" dirty="0"/>
              <a:t> = the number of attributes where </a:t>
            </a:r>
            <a:r>
              <a:rPr lang="en-US" sz="2000" b="1" dirty="0">
                <a:latin typeface="Times New Roman" panose="02020603050405020304" pitchFamily="18" charset="0"/>
                <a:cs typeface="Times New Roman" panose="02020603050405020304" pitchFamily="18" charset="0"/>
              </a:rPr>
              <a:t>x</a:t>
            </a:r>
            <a:r>
              <a:rPr lang="en-US" sz="2000" dirty="0"/>
              <a:t> was 0 and </a:t>
            </a:r>
            <a:r>
              <a:rPr lang="en-US" sz="2000" b="1" dirty="0">
                <a:latin typeface="Times New Roman" panose="02020603050405020304" pitchFamily="18" charset="0"/>
                <a:cs typeface="Times New Roman" panose="02020603050405020304" pitchFamily="18" charset="0"/>
              </a:rPr>
              <a:t>y</a:t>
            </a:r>
            <a:r>
              <a:rPr lang="en-US" sz="2000" dirty="0"/>
              <a:t> was 0</a:t>
            </a:r>
          </a:p>
          <a:p>
            <a:pPr marL="533400" indent="-533400">
              <a:lnSpc>
                <a:spcPct val="80000"/>
              </a:lnSpc>
              <a:spcBef>
                <a:spcPct val="20000"/>
              </a:spcBef>
              <a:buNone/>
              <a:tabLst>
                <a:tab pos="914400" algn="l"/>
                <a:tab pos="1371600" algn="l"/>
              </a:tabLst>
            </a:pPr>
            <a:r>
              <a:rPr lang="en-US" sz="2000" dirty="0"/>
              <a:t>	</a:t>
            </a:r>
            <a:r>
              <a:rPr lang="en-US" sz="2000" i="1" dirty="0">
                <a:latin typeface="Times New Roman" panose="02020603050405020304" pitchFamily="18" charset="0"/>
                <a:cs typeface="Times New Roman" panose="02020603050405020304" pitchFamily="18" charset="0"/>
              </a:rPr>
              <a:t>f</a:t>
            </a:r>
            <a:r>
              <a:rPr lang="en-US" sz="2000" baseline="-25000" dirty="0">
                <a:latin typeface="Times New Roman" panose="02020603050405020304" pitchFamily="18" charset="0"/>
                <a:cs typeface="Times New Roman" panose="02020603050405020304" pitchFamily="18" charset="0"/>
              </a:rPr>
              <a:t>11</a:t>
            </a:r>
            <a:r>
              <a:rPr lang="en-US" sz="2000" dirty="0"/>
              <a:t> = the number of attributes where </a:t>
            </a:r>
            <a:r>
              <a:rPr lang="en-US" sz="2000" b="1" dirty="0">
                <a:latin typeface="Times New Roman" panose="02020603050405020304" pitchFamily="18" charset="0"/>
                <a:cs typeface="Times New Roman" panose="02020603050405020304" pitchFamily="18" charset="0"/>
              </a:rPr>
              <a:t>x</a:t>
            </a:r>
            <a:r>
              <a:rPr lang="en-US" sz="2000" dirty="0"/>
              <a:t> was 1 and </a:t>
            </a:r>
            <a:r>
              <a:rPr lang="en-US" sz="2000" b="1" dirty="0">
                <a:latin typeface="Times New Roman" panose="02020603050405020304" pitchFamily="18" charset="0"/>
                <a:cs typeface="Times New Roman" panose="02020603050405020304" pitchFamily="18" charset="0"/>
              </a:rPr>
              <a:t>y</a:t>
            </a:r>
            <a:r>
              <a:rPr lang="en-US" sz="2000" dirty="0"/>
              <a:t> was 1</a:t>
            </a:r>
          </a:p>
          <a:p>
            <a:pPr marL="533400" indent="-533400">
              <a:lnSpc>
                <a:spcPct val="80000"/>
              </a:lnSpc>
              <a:spcBef>
                <a:spcPct val="20000"/>
              </a:spcBef>
              <a:buFont typeface="Monotype Sorts" charset="2"/>
              <a:buNone/>
              <a:tabLst>
                <a:tab pos="914400" algn="l"/>
                <a:tab pos="1371600" algn="l"/>
              </a:tabLst>
            </a:pPr>
            <a:endParaRPr lang="en-US" sz="2000" dirty="0"/>
          </a:p>
          <a:p>
            <a:pPr marL="533400" indent="-533400">
              <a:lnSpc>
                <a:spcPct val="80000"/>
              </a:lnSpc>
              <a:spcBef>
                <a:spcPct val="20000"/>
              </a:spcBef>
              <a:tabLst>
                <a:tab pos="914400" algn="l"/>
                <a:tab pos="1371600" algn="l"/>
              </a:tabLst>
            </a:pPr>
            <a:r>
              <a:rPr lang="en-US" sz="2000" dirty="0"/>
              <a:t>Simple Matching and </a:t>
            </a:r>
            <a:r>
              <a:rPr lang="en-US" sz="2000" dirty="0" err="1"/>
              <a:t>Jaccard</a:t>
            </a:r>
            <a:r>
              <a:rPr lang="en-US" sz="2000" dirty="0"/>
              <a:t> Coefficients </a:t>
            </a:r>
          </a:p>
          <a:p>
            <a:pPr marL="533400" indent="-533400">
              <a:lnSpc>
                <a:spcPct val="80000"/>
              </a:lnSpc>
              <a:spcBef>
                <a:spcPct val="20000"/>
              </a:spcBef>
              <a:buFont typeface="Monotype Sorts" charset="2"/>
              <a:buNone/>
              <a:tabLst>
                <a:tab pos="914400" algn="l"/>
                <a:tab pos="1371600" algn="l"/>
              </a:tabLst>
            </a:pPr>
            <a:r>
              <a:rPr lang="en-US" sz="2000" dirty="0">
                <a:cs typeface="Times New Roman" pitchFamily="18" charset="0"/>
              </a:rPr>
              <a:t>	SMC 	=  number of matches / number of attributes </a:t>
            </a:r>
          </a:p>
          <a:p>
            <a:pPr marL="533400" indent="-533400">
              <a:lnSpc>
                <a:spcPct val="80000"/>
              </a:lnSpc>
              <a:spcBef>
                <a:spcPct val="20000"/>
              </a:spcBef>
              <a:buFont typeface="Monotype Sorts" charset="2"/>
              <a:buNone/>
              <a:tabLst>
                <a:tab pos="914400" algn="l"/>
                <a:tab pos="1371600" algn="l"/>
              </a:tabLst>
            </a:pPr>
            <a:r>
              <a:rPr lang="en-US" sz="2000" dirty="0">
                <a:cs typeface="Times New Roman" pitchFamily="18" charset="0"/>
              </a:rPr>
              <a:t>                 	=  </a:t>
            </a:r>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f</a:t>
            </a:r>
            <a:r>
              <a:rPr lang="en-US" sz="2000" baseline="-25000" dirty="0">
                <a:latin typeface="Times New Roman" panose="02020603050405020304" pitchFamily="18" charset="0"/>
                <a:cs typeface="Times New Roman" panose="02020603050405020304" pitchFamily="18" charset="0"/>
              </a:rPr>
              <a:t>11</a:t>
            </a:r>
            <a:r>
              <a:rPr lang="en-US" sz="2000" dirty="0">
                <a:latin typeface="Times New Roman" panose="02020603050405020304" pitchFamily="18" charset="0"/>
                <a:cs typeface="Times New Roman" panose="02020603050405020304" pitchFamily="18" charset="0"/>
              </a:rPr>
              <a:t> + </a:t>
            </a:r>
            <a:r>
              <a:rPr lang="en-US" sz="2000" i="1" dirty="0">
                <a:latin typeface="Times New Roman" panose="02020603050405020304" pitchFamily="18" charset="0"/>
                <a:cs typeface="Times New Roman" panose="02020603050405020304" pitchFamily="18" charset="0"/>
              </a:rPr>
              <a:t>f</a:t>
            </a:r>
            <a:r>
              <a:rPr lang="en-US" sz="2000" baseline="-25000" dirty="0">
                <a:latin typeface="Times New Roman" panose="02020603050405020304" pitchFamily="18" charset="0"/>
                <a:cs typeface="Times New Roman" panose="02020603050405020304" pitchFamily="18" charset="0"/>
              </a:rPr>
              <a:t>00</a:t>
            </a:r>
            <a:r>
              <a:rPr lang="en-US" sz="2000" dirty="0">
                <a:latin typeface="Times New Roman" panose="02020603050405020304" pitchFamily="18" charset="0"/>
                <a:cs typeface="Times New Roman" panose="02020603050405020304" pitchFamily="18" charset="0"/>
              </a:rPr>
              <a:t>) / (</a:t>
            </a:r>
            <a:r>
              <a:rPr lang="en-US" sz="2000" i="1" dirty="0">
                <a:latin typeface="Times New Roman" panose="02020603050405020304" pitchFamily="18" charset="0"/>
                <a:cs typeface="Times New Roman" panose="02020603050405020304" pitchFamily="18" charset="0"/>
              </a:rPr>
              <a:t>f</a:t>
            </a:r>
            <a:r>
              <a:rPr lang="en-US" sz="2000" baseline="-25000" dirty="0">
                <a:latin typeface="Times New Roman" panose="02020603050405020304" pitchFamily="18" charset="0"/>
                <a:cs typeface="Times New Roman" panose="02020603050405020304" pitchFamily="18" charset="0"/>
              </a:rPr>
              <a:t>01</a:t>
            </a:r>
            <a:r>
              <a:rPr lang="en-US" sz="2000" dirty="0">
                <a:latin typeface="Times New Roman" panose="02020603050405020304" pitchFamily="18" charset="0"/>
                <a:cs typeface="Times New Roman" panose="02020603050405020304" pitchFamily="18" charset="0"/>
              </a:rPr>
              <a:t> + </a:t>
            </a:r>
            <a:r>
              <a:rPr lang="en-US" sz="2000" i="1" dirty="0">
                <a:latin typeface="Times New Roman" panose="02020603050405020304" pitchFamily="18" charset="0"/>
                <a:cs typeface="Times New Roman" panose="02020603050405020304" pitchFamily="18" charset="0"/>
              </a:rPr>
              <a:t>f</a:t>
            </a:r>
            <a:r>
              <a:rPr lang="en-US" sz="2000" baseline="-25000" dirty="0">
                <a:latin typeface="Times New Roman" panose="02020603050405020304" pitchFamily="18" charset="0"/>
                <a:cs typeface="Times New Roman" panose="02020603050405020304" pitchFamily="18" charset="0"/>
              </a:rPr>
              <a:t>10</a:t>
            </a:r>
            <a:r>
              <a:rPr lang="en-US" sz="2000" dirty="0">
                <a:latin typeface="Times New Roman" panose="02020603050405020304" pitchFamily="18" charset="0"/>
                <a:cs typeface="Times New Roman" panose="02020603050405020304" pitchFamily="18" charset="0"/>
              </a:rPr>
              <a:t> + </a:t>
            </a:r>
            <a:r>
              <a:rPr lang="en-US" sz="2000" i="1" dirty="0">
                <a:latin typeface="Times New Roman" panose="02020603050405020304" pitchFamily="18" charset="0"/>
                <a:cs typeface="Times New Roman" panose="02020603050405020304" pitchFamily="18" charset="0"/>
              </a:rPr>
              <a:t>f</a:t>
            </a:r>
            <a:r>
              <a:rPr lang="en-US" sz="2000" baseline="-25000" dirty="0">
                <a:latin typeface="Times New Roman" panose="02020603050405020304" pitchFamily="18" charset="0"/>
                <a:cs typeface="Times New Roman" panose="02020603050405020304" pitchFamily="18" charset="0"/>
              </a:rPr>
              <a:t>11</a:t>
            </a:r>
            <a:r>
              <a:rPr lang="en-US" sz="2000" dirty="0">
                <a:latin typeface="Times New Roman" panose="02020603050405020304" pitchFamily="18" charset="0"/>
                <a:cs typeface="Times New Roman" panose="02020603050405020304" pitchFamily="18" charset="0"/>
              </a:rPr>
              <a:t> + </a:t>
            </a:r>
            <a:r>
              <a:rPr lang="en-US" sz="2000" i="1" dirty="0">
                <a:latin typeface="Times New Roman" panose="02020603050405020304" pitchFamily="18" charset="0"/>
                <a:cs typeface="Times New Roman" panose="02020603050405020304" pitchFamily="18" charset="0"/>
              </a:rPr>
              <a:t>f</a:t>
            </a:r>
            <a:r>
              <a:rPr lang="en-US" sz="2000" baseline="-25000" dirty="0">
                <a:latin typeface="Times New Roman" panose="02020603050405020304" pitchFamily="18" charset="0"/>
                <a:cs typeface="Times New Roman" panose="02020603050405020304" pitchFamily="18" charset="0"/>
              </a:rPr>
              <a:t>00</a:t>
            </a:r>
            <a:r>
              <a:rPr lang="en-US" sz="2000" dirty="0">
                <a:latin typeface="Times New Roman" panose="02020603050405020304" pitchFamily="18" charset="0"/>
                <a:cs typeface="Times New Roman" panose="02020603050405020304" pitchFamily="18" charset="0"/>
              </a:rPr>
              <a:t>)</a:t>
            </a:r>
          </a:p>
          <a:p>
            <a:pPr marL="533400" indent="-533400">
              <a:lnSpc>
                <a:spcPct val="80000"/>
              </a:lnSpc>
              <a:spcBef>
                <a:spcPct val="20000"/>
              </a:spcBef>
              <a:buFont typeface="Monotype Sorts" charset="2"/>
              <a:buNone/>
              <a:tabLst>
                <a:tab pos="914400" algn="l"/>
                <a:tab pos="1371600" algn="l"/>
              </a:tabLst>
            </a:pPr>
            <a:endParaRPr lang="en-US" sz="1200" dirty="0">
              <a:latin typeface="Times New Roman" panose="02020603050405020304" pitchFamily="18" charset="0"/>
              <a:cs typeface="Times New Roman" panose="02020603050405020304" pitchFamily="18" charset="0"/>
            </a:endParaRPr>
          </a:p>
          <a:p>
            <a:pPr marL="533400" indent="-533400">
              <a:lnSpc>
                <a:spcPct val="80000"/>
              </a:lnSpc>
              <a:spcBef>
                <a:spcPct val="20000"/>
              </a:spcBef>
              <a:buFont typeface="Monotype Sorts" charset="2"/>
              <a:buNone/>
              <a:tabLst>
                <a:tab pos="914400" algn="l"/>
                <a:tab pos="1371600" algn="l"/>
              </a:tabLst>
            </a:pPr>
            <a:r>
              <a:rPr lang="en-US" sz="2000" dirty="0">
                <a:cs typeface="Times New Roman" pitchFamily="18" charset="0"/>
              </a:rPr>
              <a:t>	J 	= number of 11 matches / number of non-zero attributes</a:t>
            </a:r>
          </a:p>
          <a:p>
            <a:pPr marL="533400" indent="-533400">
              <a:lnSpc>
                <a:spcPct val="80000"/>
              </a:lnSpc>
              <a:spcBef>
                <a:spcPct val="20000"/>
              </a:spcBef>
              <a:buFont typeface="Monotype Sorts" charset="2"/>
              <a:buNone/>
              <a:tabLst>
                <a:tab pos="914400" algn="l"/>
                <a:tab pos="1371600" algn="l"/>
              </a:tabLst>
            </a:pPr>
            <a:r>
              <a:rPr lang="en-US" sz="2000" dirty="0">
                <a:cs typeface="Times New Roman" pitchFamily="18" charset="0"/>
              </a:rPr>
              <a:t>   	  	= </a:t>
            </a:r>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f</a:t>
            </a:r>
            <a:r>
              <a:rPr lang="en-US" sz="2000" baseline="-25000" dirty="0">
                <a:latin typeface="Times New Roman" panose="02020603050405020304" pitchFamily="18" charset="0"/>
                <a:cs typeface="Times New Roman" panose="02020603050405020304" pitchFamily="18" charset="0"/>
              </a:rPr>
              <a:t>11</a:t>
            </a:r>
            <a:r>
              <a:rPr lang="en-US" sz="2000" dirty="0">
                <a:latin typeface="Times New Roman" panose="02020603050405020304" pitchFamily="18" charset="0"/>
                <a:cs typeface="Times New Roman" panose="02020603050405020304" pitchFamily="18" charset="0"/>
              </a:rPr>
              <a:t>) / (</a:t>
            </a:r>
            <a:r>
              <a:rPr lang="en-US" sz="2000" i="1" dirty="0">
                <a:latin typeface="Times New Roman" panose="02020603050405020304" pitchFamily="18" charset="0"/>
                <a:cs typeface="Times New Roman" panose="02020603050405020304" pitchFamily="18" charset="0"/>
              </a:rPr>
              <a:t>f</a:t>
            </a:r>
            <a:r>
              <a:rPr lang="en-US" sz="2000" baseline="-25000" dirty="0">
                <a:latin typeface="Times New Roman" panose="02020603050405020304" pitchFamily="18" charset="0"/>
                <a:cs typeface="Times New Roman" panose="02020603050405020304" pitchFamily="18" charset="0"/>
              </a:rPr>
              <a:t>01</a:t>
            </a:r>
            <a:r>
              <a:rPr lang="en-US" sz="2000" dirty="0">
                <a:latin typeface="Times New Roman" panose="02020603050405020304" pitchFamily="18" charset="0"/>
                <a:cs typeface="Times New Roman" panose="02020603050405020304" pitchFamily="18" charset="0"/>
              </a:rPr>
              <a:t> + </a:t>
            </a:r>
            <a:r>
              <a:rPr lang="en-US" sz="2000" i="1" dirty="0">
                <a:latin typeface="Times New Roman" panose="02020603050405020304" pitchFamily="18" charset="0"/>
                <a:cs typeface="Times New Roman" panose="02020603050405020304" pitchFamily="18" charset="0"/>
              </a:rPr>
              <a:t>f</a:t>
            </a:r>
            <a:r>
              <a:rPr lang="en-US" sz="2000" baseline="-25000" dirty="0">
                <a:latin typeface="Times New Roman" panose="02020603050405020304" pitchFamily="18" charset="0"/>
                <a:cs typeface="Times New Roman" panose="02020603050405020304" pitchFamily="18" charset="0"/>
              </a:rPr>
              <a:t>10</a:t>
            </a:r>
            <a:r>
              <a:rPr lang="en-US" sz="2000" dirty="0">
                <a:latin typeface="Times New Roman" panose="02020603050405020304" pitchFamily="18" charset="0"/>
                <a:cs typeface="Times New Roman" panose="02020603050405020304" pitchFamily="18" charset="0"/>
              </a:rPr>
              <a:t> + </a:t>
            </a:r>
            <a:r>
              <a:rPr lang="en-US" sz="2000" i="1" dirty="0">
                <a:latin typeface="Times New Roman" panose="02020603050405020304" pitchFamily="18" charset="0"/>
                <a:cs typeface="Times New Roman" panose="02020603050405020304" pitchFamily="18" charset="0"/>
              </a:rPr>
              <a:t>f</a:t>
            </a:r>
            <a:r>
              <a:rPr lang="en-US" sz="2000" baseline="-25000" dirty="0">
                <a:latin typeface="Times New Roman" panose="02020603050405020304" pitchFamily="18" charset="0"/>
                <a:cs typeface="Times New Roman" panose="02020603050405020304" pitchFamily="18" charset="0"/>
              </a:rPr>
              <a:t>11</a:t>
            </a:r>
            <a:r>
              <a:rPr lang="en-US" sz="20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149756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381000" y="152400"/>
            <a:ext cx="8280400" cy="552450"/>
          </a:xfrm>
        </p:spPr>
        <p:txBody>
          <a:bodyPr/>
          <a:lstStyle/>
          <a:p>
            <a:r>
              <a:rPr lang="en-US"/>
              <a:t>SMC versus Jaccard: Example</a:t>
            </a:r>
          </a:p>
        </p:txBody>
      </p:sp>
      <p:sp>
        <p:nvSpPr>
          <p:cNvPr id="73731" name="Rectangle 3"/>
          <p:cNvSpPr>
            <a:spLocks noGrp="1" noChangeArrowheads="1"/>
          </p:cNvSpPr>
          <p:nvPr>
            <p:ph type="body" idx="1"/>
          </p:nvPr>
        </p:nvSpPr>
        <p:spPr>
          <a:xfrm>
            <a:off x="639763" y="1143000"/>
            <a:ext cx="8275637" cy="5106988"/>
          </a:xfrm>
        </p:spPr>
        <p:txBody>
          <a:bodyPr/>
          <a:lstStyle/>
          <a:p>
            <a:pPr marL="533400" indent="-533400">
              <a:lnSpc>
                <a:spcPct val="90000"/>
              </a:lnSpc>
              <a:spcBef>
                <a:spcPct val="20000"/>
              </a:spcBef>
              <a:buFont typeface="Monotype Sorts" charset="2"/>
              <a:buNone/>
              <a:tabLst>
                <a:tab pos="685800" algn="l"/>
              </a:tabLst>
            </a:pPr>
            <a:r>
              <a:rPr lang="en-US" sz="2200" b="1" dirty="0">
                <a:latin typeface="Times New Roman" panose="02020603050405020304" pitchFamily="18" charset="0"/>
                <a:cs typeface="Times New Roman" panose="02020603050405020304" pitchFamily="18" charset="0"/>
              </a:rPr>
              <a:t>x</a:t>
            </a:r>
            <a:r>
              <a:rPr lang="en-US" sz="2200" dirty="0">
                <a:latin typeface="Times New Roman" panose="02020603050405020304" pitchFamily="18" charset="0"/>
                <a:cs typeface="Times New Roman" panose="02020603050405020304" pitchFamily="18" charset="0"/>
              </a:rPr>
              <a:t> =  1 0 0 0 0 0 0 0 0 0    	</a:t>
            </a:r>
            <a:r>
              <a:rPr lang="en-US" sz="2200" i="1" dirty="0">
                <a:latin typeface="Times New Roman" panose="02020603050405020304" pitchFamily="18" charset="0"/>
                <a:cs typeface="Times New Roman" panose="02020603050405020304" pitchFamily="18" charset="0"/>
              </a:rPr>
              <a:t>	</a:t>
            </a:r>
            <a:endParaRPr lang="en-US" sz="2200" dirty="0">
              <a:latin typeface="Times New Roman" panose="02020603050405020304" pitchFamily="18" charset="0"/>
              <a:cs typeface="Times New Roman" panose="02020603050405020304" pitchFamily="18" charset="0"/>
            </a:endParaRPr>
          </a:p>
          <a:p>
            <a:pPr marL="533400" indent="-533400">
              <a:lnSpc>
                <a:spcPct val="90000"/>
              </a:lnSpc>
              <a:spcBef>
                <a:spcPct val="20000"/>
              </a:spcBef>
              <a:buFont typeface="Monotype Sorts" charset="2"/>
              <a:buNone/>
              <a:tabLst>
                <a:tab pos="685800" algn="l"/>
              </a:tabLst>
            </a:pPr>
            <a:r>
              <a:rPr lang="en-US" sz="2200" b="1" dirty="0">
                <a:latin typeface="Times New Roman" panose="02020603050405020304" pitchFamily="18" charset="0"/>
                <a:cs typeface="Times New Roman" panose="02020603050405020304" pitchFamily="18" charset="0"/>
              </a:rPr>
              <a:t>y</a:t>
            </a:r>
            <a:r>
              <a:rPr lang="en-US" sz="2200" dirty="0">
                <a:latin typeface="Times New Roman" panose="02020603050405020304" pitchFamily="18" charset="0"/>
                <a:cs typeface="Times New Roman" panose="02020603050405020304" pitchFamily="18" charset="0"/>
              </a:rPr>
              <a:t> =  0 0 0 0 0 0 1 0 0 1</a:t>
            </a:r>
            <a:r>
              <a:rPr lang="en-US" sz="2200" i="1" dirty="0">
                <a:latin typeface="Times New Roman" panose="02020603050405020304" pitchFamily="18" charset="0"/>
                <a:cs typeface="Times New Roman" panose="02020603050405020304" pitchFamily="18" charset="0"/>
              </a:rPr>
              <a:t> </a:t>
            </a:r>
          </a:p>
          <a:p>
            <a:pPr marL="533400" indent="-533400">
              <a:lnSpc>
                <a:spcPct val="90000"/>
              </a:lnSpc>
              <a:spcBef>
                <a:spcPct val="20000"/>
              </a:spcBef>
              <a:buFont typeface="Monotype Sorts" charset="2"/>
              <a:buNone/>
              <a:tabLst>
                <a:tab pos="685800" algn="l"/>
              </a:tabLst>
            </a:pPr>
            <a:endParaRPr lang="en-US" sz="2200" i="1" dirty="0">
              <a:latin typeface="Times New Roman" panose="02020603050405020304" pitchFamily="18" charset="0"/>
              <a:cs typeface="Times New Roman" panose="02020603050405020304" pitchFamily="18" charset="0"/>
            </a:endParaRPr>
          </a:p>
          <a:p>
            <a:pPr marL="533400" indent="-533400">
              <a:lnSpc>
                <a:spcPct val="90000"/>
              </a:lnSpc>
              <a:spcBef>
                <a:spcPct val="20000"/>
              </a:spcBef>
              <a:buNone/>
              <a:tabLst>
                <a:tab pos="685800" algn="l"/>
              </a:tabLst>
            </a:pPr>
            <a:r>
              <a:rPr lang="en-US" sz="2200" i="1" dirty="0">
                <a:latin typeface="Times New Roman" panose="02020603050405020304" pitchFamily="18" charset="0"/>
                <a:cs typeface="Times New Roman" panose="02020603050405020304" pitchFamily="18" charset="0"/>
              </a:rPr>
              <a:t>f</a:t>
            </a:r>
            <a:r>
              <a:rPr lang="en-US" sz="2200" baseline="-25000" dirty="0">
                <a:latin typeface="Times New Roman" panose="02020603050405020304" pitchFamily="18" charset="0"/>
                <a:cs typeface="Times New Roman" panose="02020603050405020304" pitchFamily="18" charset="0"/>
              </a:rPr>
              <a:t>01</a:t>
            </a:r>
            <a:r>
              <a:rPr lang="en-US" sz="2200" dirty="0">
                <a:latin typeface="Times New Roman" panose="02020603050405020304" pitchFamily="18" charset="0"/>
                <a:cs typeface="Times New Roman" panose="02020603050405020304" pitchFamily="18" charset="0"/>
              </a:rPr>
              <a:t> = 2   (the number of attributes where </a:t>
            </a:r>
            <a:r>
              <a:rPr lang="en-US" sz="2200" b="1" dirty="0">
                <a:latin typeface="Times New Roman" panose="02020603050405020304" pitchFamily="18" charset="0"/>
                <a:cs typeface="Times New Roman" panose="02020603050405020304" pitchFamily="18" charset="0"/>
              </a:rPr>
              <a:t>x</a:t>
            </a:r>
            <a:r>
              <a:rPr lang="en-US" sz="2200" dirty="0">
                <a:latin typeface="Times New Roman" panose="02020603050405020304" pitchFamily="18" charset="0"/>
                <a:cs typeface="Times New Roman" panose="02020603050405020304" pitchFamily="18" charset="0"/>
              </a:rPr>
              <a:t> was 0 and </a:t>
            </a:r>
            <a:r>
              <a:rPr lang="en-US" sz="2200" b="1" dirty="0">
                <a:latin typeface="Times New Roman" panose="02020603050405020304" pitchFamily="18" charset="0"/>
                <a:cs typeface="Times New Roman" panose="02020603050405020304" pitchFamily="18" charset="0"/>
              </a:rPr>
              <a:t>y</a:t>
            </a:r>
            <a:r>
              <a:rPr lang="en-US" sz="2200" dirty="0">
                <a:latin typeface="Times New Roman" panose="02020603050405020304" pitchFamily="18" charset="0"/>
                <a:cs typeface="Times New Roman" panose="02020603050405020304" pitchFamily="18" charset="0"/>
              </a:rPr>
              <a:t> was 1)</a:t>
            </a:r>
          </a:p>
          <a:p>
            <a:pPr marL="533400" indent="-533400">
              <a:lnSpc>
                <a:spcPct val="90000"/>
              </a:lnSpc>
              <a:spcBef>
                <a:spcPct val="20000"/>
              </a:spcBef>
              <a:buNone/>
              <a:tabLst>
                <a:tab pos="685800" algn="l"/>
              </a:tabLst>
            </a:pPr>
            <a:r>
              <a:rPr lang="en-US" sz="2200" i="1" dirty="0">
                <a:latin typeface="Times New Roman" panose="02020603050405020304" pitchFamily="18" charset="0"/>
                <a:cs typeface="Times New Roman" panose="02020603050405020304" pitchFamily="18" charset="0"/>
              </a:rPr>
              <a:t>f</a:t>
            </a:r>
            <a:r>
              <a:rPr lang="en-US" sz="2200" baseline="-25000" dirty="0">
                <a:latin typeface="Times New Roman" panose="02020603050405020304" pitchFamily="18" charset="0"/>
                <a:cs typeface="Times New Roman" panose="02020603050405020304" pitchFamily="18" charset="0"/>
              </a:rPr>
              <a:t>10 </a:t>
            </a:r>
            <a:r>
              <a:rPr lang="en-US" sz="2200" dirty="0">
                <a:latin typeface="Times New Roman" panose="02020603050405020304" pitchFamily="18" charset="0"/>
                <a:cs typeface="Times New Roman" panose="02020603050405020304" pitchFamily="18" charset="0"/>
              </a:rPr>
              <a:t>= 1   (the number of attributes where </a:t>
            </a:r>
            <a:r>
              <a:rPr lang="en-US" sz="2200" b="1" dirty="0">
                <a:latin typeface="Times New Roman" panose="02020603050405020304" pitchFamily="18" charset="0"/>
                <a:cs typeface="Times New Roman" panose="02020603050405020304" pitchFamily="18" charset="0"/>
              </a:rPr>
              <a:t>x</a:t>
            </a:r>
            <a:r>
              <a:rPr lang="en-US" sz="2200" dirty="0">
                <a:latin typeface="Times New Roman" panose="02020603050405020304" pitchFamily="18" charset="0"/>
                <a:cs typeface="Times New Roman" panose="02020603050405020304" pitchFamily="18" charset="0"/>
              </a:rPr>
              <a:t> was 1 and </a:t>
            </a:r>
            <a:r>
              <a:rPr lang="en-US" sz="2200" b="1" dirty="0">
                <a:latin typeface="Times New Roman" panose="02020603050405020304" pitchFamily="18" charset="0"/>
                <a:cs typeface="Times New Roman" panose="02020603050405020304" pitchFamily="18" charset="0"/>
              </a:rPr>
              <a:t>y</a:t>
            </a:r>
            <a:r>
              <a:rPr lang="en-US" sz="2200" dirty="0">
                <a:latin typeface="Times New Roman" panose="02020603050405020304" pitchFamily="18" charset="0"/>
                <a:cs typeface="Times New Roman" panose="02020603050405020304" pitchFamily="18" charset="0"/>
              </a:rPr>
              <a:t> was 0)</a:t>
            </a:r>
          </a:p>
          <a:p>
            <a:pPr marL="533400" indent="-533400">
              <a:lnSpc>
                <a:spcPct val="90000"/>
              </a:lnSpc>
              <a:spcBef>
                <a:spcPct val="20000"/>
              </a:spcBef>
              <a:buNone/>
              <a:tabLst>
                <a:tab pos="685800" algn="l"/>
              </a:tabLst>
            </a:pPr>
            <a:r>
              <a:rPr lang="en-US" sz="2200" i="1" dirty="0">
                <a:latin typeface="Times New Roman" panose="02020603050405020304" pitchFamily="18" charset="0"/>
                <a:cs typeface="Times New Roman" panose="02020603050405020304" pitchFamily="18" charset="0"/>
              </a:rPr>
              <a:t>f</a:t>
            </a:r>
            <a:r>
              <a:rPr lang="en-US" sz="2200" baseline="-25000" dirty="0">
                <a:latin typeface="Times New Roman" panose="02020603050405020304" pitchFamily="18" charset="0"/>
                <a:cs typeface="Times New Roman" panose="02020603050405020304" pitchFamily="18" charset="0"/>
              </a:rPr>
              <a:t>00</a:t>
            </a:r>
            <a:r>
              <a:rPr lang="en-US" sz="2200" dirty="0">
                <a:latin typeface="Times New Roman" panose="02020603050405020304" pitchFamily="18" charset="0"/>
                <a:cs typeface="Times New Roman" panose="02020603050405020304" pitchFamily="18" charset="0"/>
              </a:rPr>
              <a:t> = 7   (the number of attributes where </a:t>
            </a:r>
            <a:r>
              <a:rPr lang="en-US" sz="2200" b="1" dirty="0">
                <a:latin typeface="Times New Roman" panose="02020603050405020304" pitchFamily="18" charset="0"/>
                <a:cs typeface="Times New Roman" panose="02020603050405020304" pitchFamily="18" charset="0"/>
              </a:rPr>
              <a:t>x</a:t>
            </a:r>
            <a:r>
              <a:rPr lang="en-US" sz="2200" dirty="0">
                <a:latin typeface="Times New Roman" panose="02020603050405020304" pitchFamily="18" charset="0"/>
                <a:cs typeface="Times New Roman" panose="02020603050405020304" pitchFamily="18" charset="0"/>
              </a:rPr>
              <a:t> was 0 and </a:t>
            </a:r>
            <a:r>
              <a:rPr lang="en-US" sz="2200" b="1" dirty="0">
                <a:latin typeface="Times New Roman" panose="02020603050405020304" pitchFamily="18" charset="0"/>
                <a:cs typeface="Times New Roman" panose="02020603050405020304" pitchFamily="18" charset="0"/>
              </a:rPr>
              <a:t>y</a:t>
            </a:r>
            <a:r>
              <a:rPr lang="en-US" sz="2200" dirty="0">
                <a:latin typeface="Times New Roman" panose="02020603050405020304" pitchFamily="18" charset="0"/>
                <a:cs typeface="Times New Roman" panose="02020603050405020304" pitchFamily="18" charset="0"/>
              </a:rPr>
              <a:t> was 0)</a:t>
            </a:r>
          </a:p>
          <a:p>
            <a:pPr marL="533400" indent="-533400">
              <a:lnSpc>
                <a:spcPct val="90000"/>
              </a:lnSpc>
              <a:spcBef>
                <a:spcPct val="20000"/>
              </a:spcBef>
              <a:buNone/>
              <a:tabLst>
                <a:tab pos="685800" algn="l"/>
              </a:tabLst>
            </a:pPr>
            <a:r>
              <a:rPr lang="en-US" sz="2200" i="1" dirty="0">
                <a:latin typeface="Times New Roman" panose="02020603050405020304" pitchFamily="18" charset="0"/>
                <a:cs typeface="Times New Roman" panose="02020603050405020304" pitchFamily="18" charset="0"/>
              </a:rPr>
              <a:t>f</a:t>
            </a:r>
            <a:r>
              <a:rPr lang="en-US" sz="2200" baseline="-25000" dirty="0">
                <a:latin typeface="Times New Roman" panose="02020603050405020304" pitchFamily="18" charset="0"/>
                <a:cs typeface="Times New Roman" panose="02020603050405020304" pitchFamily="18" charset="0"/>
              </a:rPr>
              <a:t>11</a:t>
            </a:r>
            <a:r>
              <a:rPr lang="en-US" sz="2200" dirty="0">
                <a:latin typeface="Times New Roman" panose="02020603050405020304" pitchFamily="18" charset="0"/>
                <a:cs typeface="Times New Roman" panose="02020603050405020304" pitchFamily="18" charset="0"/>
              </a:rPr>
              <a:t> = 0   (the number of attributes where </a:t>
            </a:r>
            <a:r>
              <a:rPr lang="en-US" sz="2200" b="1" dirty="0">
                <a:latin typeface="Times New Roman" panose="02020603050405020304" pitchFamily="18" charset="0"/>
                <a:cs typeface="Times New Roman" panose="02020603050405020304" pitchFamily="18" charset="0"/>
              </a:rPr>
              <a:t>x</a:t>
            </a:r>
            <a:r>
              <a:rPr lang="en-US" sz="2200" i="1"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was 1 and </a:t>
            </a:r>
            <a:r>
              <a:rPr lang="en-US" sz="2200" b="1" dirty="0">
                <a:latin typeface="Times New Roman" panose="02020603050405020304" pitchFamily="18" charset="0"/>
                <a:cs typeface="Times New Roman" panose="02020603050405020304" pitchFamily="18" charset="0"/>
              </a:rPr>
              <a:t>y</a:t>
            </a:r>
            <a:r>
              <a:rPr lang="en-US" sz="2200" dirty="0">
                <a:latin typeface="Times New Roman" panose="02020603050405020304" pitchFamily="18" charset="0"/>
                <a:cs typeface="Times New Roman" panose="02020603050405020304" pitchFamily="18" charset="0"/>
              </a:rPr>
              <a:t> was 1)</a:t>
            </a:r>
          </a:p>
          <a:p>
            <a:pPr marL="533400" indent="-533400">
              <a:lnSpc>
                <a:spcPct val="90000"/>
              </a:lnSpc>
              <a:spcBef>
                <a:spcPct val="20000"/>
              </a:spcBef>
              <a:buFont typeface="Monotype Sorts" charset="2"/>
              <a:buNone/>
              <a:tabLst>
                <a:tab pos="685800" algn="l"/>
              </a:tabLst>
            </a:pPr>
            <a:r>
              <a:rPr lang="en-US" sz="2200" i="1" dirty="0">
                <a:latin typeface="Times New Roman" panose="02020603050405020304" pitchFamily="18" charset="0"/>
                <a:cs typeface="Times New Roman" panose="02020603050405020304" pitchFamily="18" charset="0"/>
              </a:rPr>
              <a:t>	</a:t>
            </a:r>
          </a:p>
          <a:p>
            <a:pPr marL="533400" indent="-533400">
              <a:lnSpc>
                <a:spcPct val="80000"/>
              </a:lnSpc>
              <a:spcBef>
                <a:spcPct val="20000"/>
              </a:spcBef>
              <a:buNone/>
              <a:tabLst>
                <a:tab pos="914400" algn="l"/>
                <a:tab pos="1371600" algn="l"/>
              </a:tabLst>
            </a:pPr>
            <a:r>
              <a:rPr lang="en-US" sz="2200" dirty="0">
                <a:latin typeface="Times New Roman" panose="02020603050405020304" pitchFamily="18" charset="0"/>
                <a:cs typeface="Times New Roman" panose="02020603050405020304" pitchFamily="18" charset="0"/>
              </a:rPr>
              <a:t>SMC 	= (</a:t>
            </a:r>
            <a:r>
              <a:rPr lang="en-US" sz="2200" i="1" dirty="0">
                <a:latin typeface="Times New Roman" panose="02020603050405020304" pitchFamily="18" charset="0"/>
                <a:cs typeface="Times New Roman" panose="02020603050405020304" pitchFamily="18" charset="0"/>
              </a:rPr>
              <a:t>f</a:t>
            </a:r>
            <a:r>
              <a:rPr lang="en-US" sz="2200" baseline="-25000" dirty="0">
                <a:latin typeface="Times New Roman" panose="02020603050405020304" pitchFamily="18" charset="0"/>
                <a:cs typeface="Times New Roman" panose="02020603050405020304" pitchFamily="18" charset="0"/>
              </a:rPr>
              <a:t>11</a:t>
            </a:r>
            <a:r>
              <a:rPr lang="en-US" sz="2200" dirty="0">
                <a:latin typeface="Times New Roman" panose="02020603050405020304" pitchFamily="18" charset="0"/>
                <a:cs typeface="Times New Roman" panose="02020603050405020304" pitchFamily="18" charset="0"/>
              </a:rPr>
              <a:t> + </a:t>
            </a:r>
            <a:r>
              <a:rPr lang="en-US" sz="2200" i="1" dirty="0">
                <a:latin typeface="Times New Roman" panose="02020603050405020304" pitchFamily="18" charset="0"/>
                <a:cs typeface="Times New Roman" panose="02020603050405020304" pitchFamily="18" charset="0"/>
              </a:rPr>
              <a:t>f</a:t>
            </a:r>
            <a:r>
              <a:rPr lang="en-US" sz="2200" baseline="-25000" dirty="0">
                <a:latin typeface="Times New Roman" panose="02020603050405020304" pitchFamily="18" charset="0"/>
                <a:cs typeface="Times New Roman" panose="02020603050405020304" pitchFamily="18" charset="0"/>
              </a:rPr>
              <a:t>00</a:t>
            </a:r>
            <a:r>
              <a:rPr lang="en-US" sz="2200" dirty="0">
                <a:latin typeface="Times New Roman" panose="02020603050405020304" pitchFamily="18" charset="0"/>
                <a:cs typeface="Times New Roman" panose="02020603050405020304" pitchFamily="18" charset="0"/>
              </a:rPr>
              <a:t>) / (</a:t>
            </a:r>
            <a:r>
              <a:rPr lang="en-US" sz="2200" i="1" dirty="0">
                <a:latin typeface="Times New Roman" panose="02020603050405020304" pitchFamily="18" charset="0"/>
                <a:cs typeface="Times New Roman" panose="02020603050405020304" pitchFamily="18" charset="0"/>
              </a:rPr>
              <a:t>f</a:t>
            </a:r>
            <a:r>
              <a:rPr lang="en-US" sz="2200" baseline="-25000" dirty="0">
                <a:latin typeface="Times New Roman" panose="02020603050405020304" pitchFamily="18" charset="0"/>
                <a:cs typeface="Times New Roman" panose="02020603050405020304" pitchFamily="18" charset="0"/>
              </a:rPr>
              <a:t>01</a:t>
            </a:r>
            <a:r>
              <a:rPr lang="en-US" sz="2200" dirty="0">
                <a:latin typeface="Times New Roman" panose="02020603050405020304" pitchFamily="18" charset="0"/>
                <a:cs typeface="Times New Roman" panose="02020603050405020304" pitchFamily="18" charset="0"/>
              </a:rPr>
              <a:t> + </a:t>
            </a:r>
            <a:r>
              <a:rPr lang="en-US" sz="2200" i="1" dirty="0">
                <a:latin typeface="Times New Roman" panose="02020603050405020304" pitchFamily="18" charset="0"/>
                <a:cs typeface="Times New Roman" panose="02020603050405020304" pitchFamily="18" charset="0"/>
              </a:rPr>
              <a:t>f</a:t>
            </a:r>
            <a:r>
              <a:rPr lang="en-US" sz="2200" baseline="-25000" dirty="0">
                <a:latin typeface="Times New Roman" panose="02020603050405020304" pitchFamily="18" charset="0"/>
                <a:cs typeface="Times New Roman" panose="02020603050405020304" pitchFamily="18" charset="0"/>
              </a:rPr>
              <a:t>10</a:t>
            </a:r>
            <a:r>
              <a:rPr lang="en-US" sz="2200" dirty="0">
                <a:latin typeface="Times New Roman" panose="02020603050405020304" pitchFamily="18" charset="0"/>
                <a:cs typeface="Times New Roman" panose="02020603050405020304" pitchFamily="18" charset="0"/>
              </a:rPr>
              <a:t> + </a:t>
            </a:r>
            <a:r>
              <a:rPr lang="en-US" sz="2200" i="1" dirty="0">
                <a:latin typeface="Times New Roman" panose="02020603050405020304" pitchFamily="18" charset="0"/>
                <a:cs typeface="Times New Roman" panose="02020603050405020304" pitchFamily="18" charset="0"/>
              </a:rPr>
              <a:t>f</a:t>
            </a:r>
            <a:r>
              <a:rPr lang="en-US" sz="2200" baseline="-25000" dirty="0">
                <a:latin typeface="Times New Roman" panose="02020603050405020304" pitchFamily="18" charset="0"/>
                <a:cs typeface="Times New Roman" panose="02020603050405020304" pitchFamily="18" charset="0"/>
              </a:rPr>
              <a:t>11</a:t>
            </a:r>
            <a:r>
              <a:rPr lang="en-US" sz="2200" dirty="0">
                <a:latin typeface="Times New Roman" panose="02020603050405020304" pitchFamily="18" charset="0"/>
                <a:cs typeface="Times New Roman" panose="02020603050405020304" pitchFamily="18" charset="0"/>
              </a:rPr>
              <a:t> + </a:t>
            </a:r>
            <a:r>
              <a:rPr lang="en-US" sz="2200" i="1" dirty="0">
                <a:latin typeface="Times New Roman" panose="02020603050405020304" pitchFamily="18" charset="0"/>
                <a:cs typeface="Times New Roman" panose="02020603050405020304" pitchFamily="18" charset="0"/>
              </a:rPr>
              <a:t>f</a:t>
            </a:r>
            <a:r>
              <a:rPr lang="en-US" sz="2200" baseline="-25000" dirty="0">
                <a:latin typeface="Times New Roman" panose="02020603050405020304" pitchFamily="18" charset="0"/>
                <a:cs typeface="Times New Roman" panose="02020603050405020304" pitchFamily="18" charset="0"/>
              </a:rPr>
              <a:t>00</a:t>
            </a:r>
            <a:r>
              <a:rPr lang="en-US" sz="2200" dirty="0">
                <a:latin typeface="Times New Roman" panose="02020603050405020304" pitchFamily="18" charset="0"/>
                <a:cs typeface="Times New Roman" panose="02020603050405020304" pitchFamily="18" charset="0"/>
              </a:rPr>
              <a:t>)</a:t>
            </a:r>
          </a:p>
          <a:p>
            <a:pPr marL="533400" indent="-533400">
              <a:lnSpc>
                <a:spcPct val="90000"/>
              </a:lnSpc>
              <a:spcBef>
                <a:spcPct val="20000"/>
              </a:spcBef>
              <a:buFont typeface="Monotype Sorts" charset="2"/>
              <a:buNone/>
              <a:tabLst>
                <a:tab pos="685800" algn="l"/>
              </a:tabLst>
            </a:pPr>
            <a:r>
              <a:rPr lang="en-US" sz="2200" dirty="0">
                <a:latin typeface="Times New Roman" panose="02020603050405020304" pitchFamily="18" charset="0"/>
                <a:cs typeface="Times New Roman" panose="02020603050405020304" pitchFamily="18" charset="0"/>
              </a:rPr>
              <a:t>			= (0+7) / (2+1+0+7) = 0.7 </a:t>
            </a:r>
          </a:p>
          <a:p>
            <a:pPr marL="533400" indent="-533400">
              <a:lnSpc>
                <a:spcPct val="90000"/>
              </a:lnSpc>
              <a:spcBef>
                <a:spcPct val="20000"/>
              </a:spcBef>
              <a:buFont typeface="Monotype Sorts" charset="2"/>
              <a:buNone/>
              <a:tabLst>
                <a:tab pos="685800" algn="l"/>
              </a:tabLst>
            </a:pPr>
            <a:endParaRPr lang="en-US" sz="2200" dirty="0">
              <a:latin typeface="Times New Roman" panose="02020603050405020304" pitchFamily="18" charset="0"/>
              <a:cs typeface="Times New Roman" panose="02020603050405020304" pitchFamily="18" charset="0"/>
            </a:endParaRPr>
          </a:p>
          <a:p>
            <a:pPr marL="533400" indent="-533400">
              <a:lnSpc>
                <a:spcPct val="90000"/>
              </a:lnSpc>
              <a:spcBef>
                <a:spcPct val="20000"/>
              </a:spcBef>
              <a:buNone/>
              <a:tabLst>
                <a:tab pos="685800" algn="l"/>
              </a:tabLst>
            </a:pPr>
            <a:r>
              <a:rPr lang="en-US" sz="2200" dirty="0">
                <a:latin typeface="Times New Roman" panose="02020603050405020304" pitchFamily="18" charset="0"/>
                <a:cs typeface="Times New Roman" panose="02020603050405020304" pitchFamily="18" charset="0"/>
              </a:rPr>
              <a:t>J = (</a:t>
            </a:r>
            <a:r>
              <a:rPr lang="en-US" sz="2200" i="1" dirty="0">
                <a:latin typeface="Times New Roman" panose="02020603050405020304" pitchFamily="18" charset="0"/>
                <a:cs typeface="Times New Roman" panose="02020603050405020304" pitchFamily="18" charset="0"/>
              </a:rPr>
              <a:t>f</a:t>
            </a:r>
            <a:r>
              <a:rPr lang="en-US" sz="2200" baseline="-25000" dirty="0">
                <a:latin typeface="Times New Roman" panose="02020603050405020304" pitchFamily="18" charset="0"/>
                <a:cs typeface="Times New Roman" panose="02020603050405020304" pitchFamily="18" charset="0"/>
              </a:rPr>
              <a:t>11</a:t>
            </a:r>
            <a:r>
              <a:rPr lang="en-US" sz="2200" dirty="0">
                <a:latin typeface="Times New Roman" panose="02020603050405020304" pitchFamily="18" charset="0"/>
                <a:cs typeface="Times New Roman" panose="02020603050405020304" pitchFamily="18" charset="0"/>
              </a:rPr>
              <a:t>) / (</a:t>
            </a:r>
            <a:r>
              <a:rPr lang="en-US" sz="2200" i="1" dirty="0">
                <a:latin typeface="Times New Roman" panose="02020603050405020304" pitchFamily="18" charset="0"/>
                <a:cs typeface="Times New Roman" panose="02020603050405020304" pitchFamily="18" charset="0"/>
              </a:rPr>
              <a:t>f</a:t>
            </a:r>
            <a:r>
              <a:rPr lang="en-US" sz="2200" baseline="-25000" dirty="0">
                <a:latin typeface="Times New Roman" panose="02020603050405020304" pitchFamily="18" charset="0"/>
                <a:cs typeface="Times New Roman" panose="02020603050405020304" pitchFamily="18" charset="0"/>
              </a:rPr>
              <a:t>01</a:t>
            </a:r>
            <a:r>
              <a:rPr lang="en-US" sz="2200" dirty="0">
                <a:latin typeface="Times New Roman" panose="02020603050405020304" pitchFamily="18" charset="0"/>
                <a:cs typeface="Times New Roman" panose="02020603050405020304" pitchFamily="18" charset="0"/>
              </a:rPr>
              <a:t> + </a:t>
            </a:r>
            <a:r>
              <a:rPr lang="en-US" sz="2200" i="1" dirty="0">
                <a:latin typeface="Times New Roman" panose="02020603050405020304" pitchFamily="18" charset="0"/>
                <a:cs typeface="Times New Roman" panose="02020603050405020304" pitchFamily="18" charset="0"/>
              </a:rPr>
              <a:t>f</a:t>
            </a:r>
            <a:r>
              <a:rPr lang="en-US" sz="2200" baseline="-25000" dirty="0">
                <a:latin typeface="Times New Roman" panose="02020603050405020304" pitchFamily="18" charset="0"/>
                <a:cs typeface="Times New Roman" panose="02020603050405020304" pitchFamily="18" charset="0"/>
              </a:rPr>
              <a:t>10</a:t>
            </a:r>
            <a:r>
              <a:rPr lang="en-US" sz="2200" dirty="0">
                <a:latin typeface="Times New Roman" panose="02020603050405020304" pitchFamily="18" charset="0"/>
                <a:cs typeface="Times New Roman" panose="02020603050405020304" pitchFamily="18" charset="0"/>
              </a:rPr>
              <a:t> + </a:t>
            </a:r>
            <a:r>
              <a:rPr lang="en-US" sz="2200" i="1" dirty="0">
                <a:latin typeface="Times New Roman" panose="02020603050405020304" pitchFamily="18" charset="0"/>
                <a:cs typeface="Times New Roman" panose="02020603050405020304" pitchFamily="18" charset="0"/>
              </a:rPr>
              <a:t>f</a:t>
            </a:r>
            <a:r>
              <a:rPr lang="en-US" sz="2200" baseline="-25000" dirty="0">
                <a:latin typeface="Times New Roman" panose="02020603050405020304" pitchFamily="18" charset="0"/>
                <a:cs typeface="Times New Roman" panose="02020603050405020304" pitchFamily="18" charset="0"/>
              </a:rPr>
              <a:t>11</a:t>
            </a:r>
            <a:r>
              <a:rPr lang="en-US" sz="2200" dirty="0">
                <a:latin typeface="Times New Roman" panose="02020603050405020304" pitchFamily="18" charset="0"/>
                <a:cs typeface="Times New Roman" panose="02020603050405020304" pitchFamily="18" charset="0"/>
              </a:rPr>
              <a:t>) = 0 / (2 + 1 + 0) = 0 </a:t>
            </a:r>
          </a:p>
          <a:p>
            <a:pPr marL="533400" indent="-533400">
              <a:lnSpc>
                <a:spcPct val="90000"/>
              </a:lnSpc>
              <a:spcBef>
                <a:spcPct val="20000"/>
              </a:spcBef>
              <a:buFont typeface="Monotype Sorts" charset="2"/>
              <a:buNone/>
              <a:tabLst>
                <a:tab pos="685800" algn="l"/>
              </a:tabLst>
            </a:pPr>
            <a:endParaRPr lang="en-US" sz="2200" i="1" dirty="0">
              <a:cs typeface="Times New Roman" pitchFamily="18" charset="0"/>
            </a:endParaRPr>
          </a:p>
        </p:txBody>
      </p:sp>
    </p:spTree>
    <p:extLst>
      <p:ext uri="{BB962C8B-B14F-4D97-AF65-F5344CB8AC3E}">
        <p14:creationId xmlns:p14="http://schemas.microsoft.com/office/powerpoint/2010/main" val="12699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731">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731">
                                            <p:txEl>
                                              <p:pRg st="9" end="9"/>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373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381000" y="152400"/>
            <a:ext cx="8280400" cy="552450"/>
          </a:xfrm>
        </p:spPr>
        <p:txBody>
          <a:bodyPr/>
          <a:lstStyle/>
          <a:p>
            <a:r>
              <a:rPr lang="en-US"/>
              <a:t>Cosine Similarity</a:t>
            </a:r>
          </a:p>
        </p:txBody>
      </p:sp>
      <p:sp>
        <p:nvSpPr>
          <p:cNvPr id="74755" name="Rectangle 3"/>
          <p:cNvSpPr>
            <a:spLocks noGrp="1" noChangeArrowheads="1"/>
          </p:cNvSpPr>
          <p:nvPr>
            <p:ph type="body" idx="1"/>
          </p:nvPr>
        </p:nvSpPr>
        <p:spPr>
          <a:xfrm>
            <a:off x="639763" y="1143000"/>
            <a:ext cx="8001000" cy="5106988"/>
          </a:xfrm>
        </p:spPr>
        <p:txBody>
          <a:bodyPr/>
          <a:lstStyle/>
          <a:p>
            <a:pPr marL="0" indent="0" algn="just">
              <a:lnSpc>
                <a:spcPct val="90000"/>
              </a:lnSpc>
              <a:spcBef>
                <a:spcPts val="400"/>
              </a:spcBef>
            </a:pPr>
            <a:r>
              <a:rPr lang="en-US" sz="2400" dirty="0">
                <a:cs typeface="Times New Roman" pitchFamily="18" charset="0"/>
              </a:rPr>
              <a:t> If </a:t>
            </a:r>
            <a:r>
              <a:rPr lang="en-US" sz="2400" b="1" dirty="0">
                <a:latin typeface="Times New Roman" panose="02020603050405020304" pitchFamily="18" charset="0"/>
                <a:cs typeface="Times New Roman" panose="02020603050405020304" pitchFamily="18" charset="0"/>
              </a:rPr>
              <a:t>d</a:t>
            </a:r>
            <a:r>
              <a:rPr lang="en-US" sz="2400" baseline="-30000" dirty="0">
                <a:latin typeface="Times New Roman" panose="02020603050405020304" pitchFamily="18" charset="0"/>
                <a:cs typeface="Times New Roman" panose="02020603050405020304" pitchFamily="18" charset="0"/>
              </a:rPr>
              <a:t>1</a:t>
            </a:r>
            <a:r>
              <a:rPr lang="en-US" sz="2400" dirty="0">
                <a:cs typeface="Times New Roman" pitchFamily="18" charset="0"/>
              </a:rPr>
              <a:t> and </a:t>
            </a:r>
            <a:r>
              <a:rPr lang="en-US" sz="2400" b="1" dirty="0">
                <a:latin typeface="Times New Roman" panose="02020603050405020304" pitchFamily="18" charset="0"/>
                <a:cs typeface="Times New Roman" panose="02020603050405020304" pitchFamily="18" charset="0"/>
              </a:rPr>
              <a:t>d</a:t>
            </a:r>
            <a:r>
              <a:rPr lang="en-US" sz="2400" i="1" baseline="-30000" dirty="0">
                <a:latin typeface="Times New Roman" panose="02020603050405020304" pitchFamily="18" charset="0"/>
                <a:cs typeface="Times New Roman" panose="02020603050405020304" pitchFamily="18" charset="0"/>
              </a:rPr>
              <a:t>2</a:t>
            </a:r>
            <a:r>
              <a:rPr lang="en-US" sz="2400" dirty="0">
                <a:cs typeface="Times New Roman" pitchFamily="18" charset="0"/>
              </a:rPr>
              <a:t> are two document vectors, then</a:t>
            </a:r>
          </a:p>
          <a:p>
            <a:pPr marL="0" indent="0" algn="just">
              <a:lnSpc>
                <a:spcPct val="90000"/>
              </a:lnSpc>
              <a:spcBef>
                <a:spcPts val="400"/>
              </a:spcBef>
              <a:buFont typeface="Monotype Sorts" charset="2"/>
              <a:buNone/>
            </a:pPr>
            <a:r>
              <a:rPr lang="en-US" sz="2400" dirty="0">
                <a:cs typeface="Times New Roman" pitchFamily="18" charset="0"/>
              </a:rPr>
              <a:t>             </a:t>
            </a:r>
            <a:r>
              <a:rPr lang="en-US" sz="2400" dirty="0">
                <a:latin typeface="Times New Roman" panose="02020603050405020304" pitchFamily="18" charset="0"/>
                <a:cs typeface="Times New Roman" panose="02020603050405020304" pitchFamily="18" charset="0"/>
              </a:rPr>
              <a:t>cos( </a:t>
            </a:r>
            <a:r>
              <a:rPr lang="en-US" sz="2400" b="1" dirty="0">
                <a:latin typeface="Times New Roman" panose="02020603050405020304" pitchFamily="18" charset="0"/>
                <a:cs typeface="Times New Roman" panose="02020603050405020304" pitchFamily="18" charset="0"/>
              </a:rPr>
              <a:t>d</a:t>
            </a:r>
            <a:r>
              <a:rPr lang="en-US" sz="2400" b="1" baseline="-30000" dirty="0">
                <a:latin typeface="Times New Roman" panose="02020603050405020304" pitchFamily="18" charset="0"/>
                <a:cs typeface="Times New Roman" panose="02020603050405020304" pitchFamily="18" charset="0"/>
              </a:rPr>
              <a:t>1</a:t>
            </a:r>
            <a:r>
              <a:rPr lang="en-US" sz="2400" i="1"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d</a:t>
            </a:r>
            <a:r>
              <a:rPr lang="en-US" sz="2400" b="1" baseline="-30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 =  &lt;</a:t>
            </a:r>
            <a:r>
              <a:rPr lang="en-US" sz="2400" b="1" dirty="0">
                <a:latin typeface="Times New Roman" panose="02020603050405020304" pitchFamily="18" charset="0"/>
                <a:cs typeface="Times New Roman" panose="02020603050405020304" pitchFamily="18" charset="0"/>
              </a:rPr>
              <a:t>d</a:t>
            </a:r>
            <a:r>
              <a:rPr lang="en-US" sz="2400" b="1" baseline="-30000" dirty="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a:t>
            </a:r>
            <a:r>
              <a:rPr lang="en-US" sz="2400" b="1" dirty="0">
                <a:latin typeface="Times New Roman" panose="02020603050405020304" pitchFamily="18" charset="0"/>
                <a:cs typeface="Times New Roman" panose="02020603050405020304" pitchFamily="18" charset="0"/>
              </a:rPr>
              <a:t>d</a:t>
            </a:r>
            <a:r>
              <a:rPr lang="en-US" sz="2400" b="1" baseline="-30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&gt; / ||</a:t>
            </a:r>
            <a:r>
              <a:rPr lang="en-US" sz="2400" b="1" dirty="0">
                <a:latin typeface="Times New Roman" panose="02020603050405020304" pitchFamily="18" charset="0"/>
                <a:cs typeface="Times New Roman" panose="02020603050405020304" pitchFamily="18" charset="0"/>
              </a:rPr>
              <a:t>d</a:t>
            </a:r>
            <a:r>
              <a:rPr lang="en-US" sz="2400" baseline="-30000" dirty="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d</a:t>
            </a:r>
            <a:r>
              <a:rPr lang="en-US" sz="2400" baseline="-30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a:t>
            </a:r>
            <a:r>
              <a:rPr lang="en-US" sz="2400" dirty="0">
                <a:cs typeface="Times New Roman" pitchFamily="18" charset="0"/>
              </a:rPr>
              <a:t>, </a:t>
            </a:r>
          </a:p>
          <a:p>
            <a:pPr marL="0" indent="0" algn="just">
              <a:lnSpc>
                <a:spcPct val="90000"/>
              </a:lnSpc>
              <a:spcBef>
                <a:spcPts val="400"/>
              </a:spcBef>
              <a:buNone/>
            </a:pPr>
            <a:r>
              <a:rPr lang="en-US" sz="2400" dirty="0">
                <a:cs typeface="Times New Roman" pitchFamily="18" charset="0"/>
              </a:rPr>
              <a:t>where </a:t>
            </a:r>
            <a:r>
              <a:rPr lang="en-US" sz="2400" dirty="0">
                <a:latin typeface="Times New Roman" panose="02020603050405020304" pitchFamily="18" charset="0"/>
                <a:cs typeface="Times New Roman" panose="02020603050405020304" pitchFamily="18" charset="0"/>
              </a:rPr>
              <a:t>&lt;</a:t>
            </a:r>
            <a:r>
              <a:rPr lang="en-US" sz="2400" b="1" dirty="0">
                <a:latin typeface="Times New Roman" panose="02020603050405020304" pitchFamily="18" charset="0"/>
                <a:cs typeface="Times New Roman" panose="02020603050405020304" pitchFamily="18" charset="0"/>
              </a:rPr>
              <a:t>d</a:t>
            </a:r>
            <a:r>
              <a:rPr lang="en-US" sz="2400" b="1" baseline="-30000" dirty="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a:t>
            </a:r>
            <a:r>
              <a:rPr lang="en-US" sz="2400" b="1" dirty="0">
                <a:latin typeface="Times New Roman" panose="02020603050405020304" pitchFamily="18" charset="0"/>
                <a:cs typeface="Times New Roman" panose="02020603050405020304" pitchFamily="18" charset="0"/>
              </a:rPr>
              <a:t>d</a:t>
            </a:r>
            <a:r>
              <a:rPr lang="en-US" sz="2400" b="1" baseline="-30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&gt;</a:t>
            </a:r>
            <a:r>
              <a:rPr lang="en-US" sz="2400" dirty="0">
                <a:cs typeface="Times New Roman" pitchFamily="18" charset="0"/>
              </a:rPr>
              <a:t> indicates inner product or vector dot product of vectors, </a:t>
            </a:r>
            <a:r>
              <a:rPr lang="en-US" sz="2400" b="1" dirty="0">
                <a:latin typeface="Times New Roman" panose="02020603050405020304" pitchFamily="18" charset="0"/>
                <a:cs typeface="Times New Roman" panose="02020603050405020304" pitchFamily="18" charset="0"/>
              </a:rPr>
              <a:t>d</a:t>
            </a:r>
            <a:r>
              <a:rPr lang="en-US" sz="2400" b="1" baseline="-30000" dirty="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 </a:t>
            </a:r>
            <a:r>
              <a:rPr lang="en-US" sz="2400" dirty="0">
                <a:latin typeface="+mj-lt"/>
                <a:cs typeface="Times New Roman" panose="02020603050405020304" pitchFamily="18" charset="0"/>
              </a:rPr>
              <a:t>and</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d</a:t>
            </a:r>
            <a:r>
              <a:rPr lang="en-US" sz="2400" b="1" baseline="-30000" dirty="0">
                <a:latin typeface="Times New Roman" panose="02020603050405020304" pitchFamily="18" charset="0"/>
                <a:cs typeface="Times New Roman" panose="02020603050405020304" pitchFamily="18" charset="0"/>
              </a:rPr>
              <a:t>2,</a:t>
            </a:r>
            <a:r>
              <a:rPr lang="en-US" sz="2400" dirty="0">
                <a:cs typeface="Times New Roman" pitchFamily="18" charset="0"/>
              </a:rPr>
              <a:t>  and </a:t>
            </a:r>
            <a:r>
              <a:rPr lang="en-US" sz="2400" b="1" dirty="0">
                <a:latin typeface="Times New Roman" panose="02020603050405020304" pitchFamily="18" charset="0"/>
                <a:cs typeface="Times New Roman" panose="02020603050405020304" pitchFamily="18" charset="0"/>
              </a:rPr>
              <a:t>|| d ||</a:t>
            </a:r>
            <a:r>
              <a:rPr lang="en-US" sz="2400" dirty="0">
                <a:cs typeface="Times New Roman" pitchFamily="18" charset="0"/>
              </a:rPr>
              <a:t> is the   length of vector </a:t>
            </a:r>
            <a:r>
              <a:rPr lang="en-US" sz="2400" b="1" dirty="0">
                <a:latin typeface="Times New Roman" panose="02020603050405020304" pitchFamily="18" charset="0"/>
                <a:cs typeface="Times New Roman" panose="02020603050405020304" pitchFamily="18" charset="0"/>
              </a:rPr>
              <a:t>d</a:t>
            </a:r>
            <a:r>
              <a:rPr lang="en-US" sz="2400" dirty="0">
                <a:cs typeface="Times New Roman" pitchFamily="18" charset="0"/>
              </a:rPr>
              <a:t>.  </a:t>
            </a:r>
          </a:p>
          <a:p>
            <a:pPr marL="0" indent="0" algn="just">
              <a:spcBef>
                <a:spcPct val="20000"/>
              </a:spcBef>
            </a:pPr>
            <a:r>
              <a:rPr lang="en-US" sz="3200" dirty="0">
                <a:cs typeface="Times New Roman" pitchFamily="18" charset="0"/>
              </a:rPr>
              <a:t> </a:t>
            </a:r>
            <a:r>
              <a:rPr lang="en-US" sz="2400" dirty="0">
                <a:cs typeface="Times New Roman" pitchFamily="18" charset="0"/>
              </a:rPr>
              <a:t>Example: </a:t>
            </a:r>
          </a:p>
          <a:p>
            <a:pPr marL="0" indent="0" algn="just">
              <a:spcBef>
                <a:spcPct val="20000"/>
              </a:spcBef>
              <a:buNone/>
            </a:pPr>
            <a:r>
              <a:rPr lang="en-US" sz="2400" i="1"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 d</a:t>
            </a:r>
            <a:r>
              <a:rPr lang="en-US" sz="2400" b="1" baseline="-30000" dirty="0">
                <a:latin typeface="Times New Roman" panose="02020603050405020304" pitchFamily="18" charset="0"/>
                <a:cs typeface="Times New Roman" panose="02020603050405020304" pitchFamily="18" charset="0"/>
              </a:rPr>
              <a:t>1</a:t>
            </a:r>
            <a:r>
              <a:rPr lang="en-US" sz="2400" i="1"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  3 2 0 5 0 0 0 2 0 0 	</a:t>
            </a:r>
            <a:endParaRPr lang="en-US" sz="2400" dirty="0">
              <a:latin typeface="Times New Roman" panose="02020603050405020304" pitchFamily="18" charset="0"/>
              <a:cs typeface="Times New Roman" panose="02020603050405020304" pitchFamily="18" charset="0"/>
            </a:endParaRPr>
          </a:p>
          <a:p>
            <a:pPr marL="0" indent="0">
              <a:spcBef>
                <a:spcPct val="20000"/>
              </a:spcBef>
              <a:buNone/>
            </a:pPr>
            <a:r>
              <a:rPr lang="en-US" sz="2400" i="1"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 d</a:t>
            </a:r>
            <a:r>
              <a:rPr lang="en-US" sz="2400" b="1" baseline="-30000" dirty="0">
                <a:latin typeface="Times New Roman" panose="02020603050405020304" pitchFamily="18" charset="0"/>
                <a:cs typeface="Times New Roman" panose="02020603050405020304" pitchFamily="18" charset="0"/>
              </a:rPr>
              <a:t>2</a:t>
            </a:r>
            <a:r>
              <a:rPr lang="en-US" sz="2400" b="1" dirty="0">
                <a:latin typeface="Times New Roman" panose="02020603050405020304" pitchFamily="18" charset="0"/>
                <a:cs typeface="Times New Roman" panose="02020603050405020304" pitchFamily="18" charset="0"/>
              </a:rPr>
              <a:t> =  1 0 0 0 0 0 0 1 0 2</a:t>
            </a:r>
            <a:r>
              <a:rPr lang="en-US" sz="2400" dirty="0">
                <a:latin typeface="Times New Roman" panose="02020603050405020304" pitchFamily="18" charset="0"/>
                <a:cs typeface="Times New Roman" panose="02020603050405020304" pitchFamily="18" charset="0"/>
              </a:rPr>
              <a:t> </a:t>
            </a:r>
          </a:p>
          <a:p>
            <a:pPr marL="0" indent="0">
              <a:spcBef>
                <a:spcPct val="20000"/>
              </a:spcBef>
              <a:buNone/>
            </a:pPr>
            <a:r>
              <a:rPr lang="en-US" sz="1800" b="1" dirty="0">
                <a:latin typeface="Times New Roman" panose="02020603050405020304" pitchFamily="18" charset="0"/>
                <a:cs typeface="Times New Roman" panose="02020603050405020304" pitchFamily="18" charset="0"/>
              </a:rPr>
              <a:t>&lt;d</a:t>
            </a:r>
            <a:r>
              <a:rPr lang="en-US" sz="1800" b="1" baseline="-30000" dirty="0">
                <a:latin typeface="Times New Roman" panose="02020603050405020304" pitchFamily="18" charset="0"/>
                <a:cs typeface="Times New Roman" panose="02020603050405020304" pitchFamily="18" charset="0"/>
              </a:rPr>
              <a:t>1</a:t>
            </a: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d2&gt;</a:t>
            </a:r>
            <a:r>
              <a:rPr lang="en-US" sz="1800" b="1" baseline="-300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  3*1 + 2*0 + 0*0 + 5*0 + 0*0 + 0*0 + 0*0 + 2*1 + 0*0 + 0*2 = 5</a:t>
            </a:r>
          </a:p>
          <a:p>
            <a:pPr marL="0" indent="0">
              <a:spcBef>
                <a:spcPct val="20000"/>
              </a:spcBef>
              <a:buNone/>
            </a:pPr>
            <a:r>
              <a:rPr lang="en-US" sz="1800" dirty="0">
                <a:latin typeface="Times New Roman" panose="02020603050405020304" pitchFamily="18" charset="0"/>
                <a:cs typeface="Times New Roman" panose="02020603050405020304" pitchFamily="18" charset="0"/>
              </a:rPr>
              <a:t>|</a:t>
            </a:r>
            <a:r>
              <a:rPr lang="en-US" sz="1800" b="1" dirty="0">
                <a:latin typeface="Times New Roman" panose="02020603050405020304" pitchFamily="18" charset="0"/>
                <a:cs typeface="Times New Roman" panose="02020603050405020304" pitchFamily="18" charset="0"/>
              </a:rPr>
              <a:t> d</a:t>
            </a:r>
            <a:r>
              <a:rPr lang="en-US" sz="1800" b="1" baseline="-30000" dirty="0">
                <a:latin typeface="Times New Roman" panose="02020603050405020304" pitchFamily="18" charset="0"/>
                <a:cs typeface="Times New Roman" panose="02020603050405020304" pitchFamily="18" charset="0"/>
              </a:rPr>
              <a:t>1 </a:t>
            </a:r>
            <a:r>
              <a:rPr lang="en-US" sz="1800" dirty="0">
                <a:latin typeface="Times New Roman" panose="02020603050405020304" pitchFamily="18" charset="0"/>
                <a:cs typeface="Times New Roman" panose="02020603050405020304" pitchFamily="18" charset="0"/>
              </a:rPr>
              <a:t>|| = (3*3+2*2+0*0+5*5+0*0+0*0+0*0+2*2+0*0+0*0)</a:t>
            </a:r>
            <a:r>
              <a:rPr lang="en-US" sz="1800" b="1" baseline="30000" dirty="0">
                <a:latin typeface="Times New Roman" panose="02020603050405020304" pitchFamily="18" charset="0"/>
                <a:cs typeface="Times New Roman" panose="02020603050405020304" pitchFamily="18" charset="0"/>
              </a:rPr>
              <a:t>0.5</a:t>
            </a:r>
            <a:r>
              <a:rPr lang="en-US" sz="1800" dirty="0">
                <a:latin typeface="Times New Roman" panose="02020603050405020304" pitchFamily="18" charset="0"/>
                <a:cs typeface="Times New Roman" panose="02020603050405020304" pitchFamily="18" charset="0"/>
              </a:rPr>
              <a:t> =  (42) </a:t>
            </a:r>
            <a:r>
              <a:rPr lang="en-US" sz="1800" b="1" baseline="30000" dirty="0">
                <a:latin typeface="Times New Roman" panose="02020603050405020304" pitchFamily="18" charset="0"/>
                <a:cs typeface="Times New Roman" panose="02020603050405020304" pitchFamily="18" charset="0"/>
              </a:rPr>
              <a:t>0.5</a:t>
            </a:r>
            <a:r>
              <a:rPr lang="en-US" sz="1800" dirty="0">
                <a:latin typeface="Times New Roman" panose="02020603050405020304" pitchFamily="18" charset="0"/>
                <a:cs typeface="Times New Roman" panose="02020603050405020304" pitchFamily="18" charset="0"/>
              </a:rPr>
              <a:t> = 6.481</a:t>
            </a:r>
          </a:p>
          <a:p>
            <a:pPr marL="0" indent="0">
              <a:spcBef>
                <a:spcPct val="20000"/>
              </a:spcBef>
              <a:buNone/>
            </a:pPr>
            <a:r>
              <a:rPr lang="en-US" sz="1800" dirty="0">
                <a:latin typeface="Times New Roman" panose="02020603050405020304" pitchFamily="18" charset="0"/>
                <a:cs typeface="Times New Roman" panose="02020603050405020304" pitchFamily="18" charset="0"/>
              </a:rPr>
              <a:t>||</a:t>
            </a:r>
            <a:r>
              <a:rPr lang="en-US" sz="1800" b="1" dirty="0">
                <a:latin typeface="Times New Roman" panose="02020603050405020304" pitchFamily="18" charset="0"/>
                <a:cs typeface="Times New Roman" panose="02020603050405020304" pitchFamily="18" charset="0"/>
              </a:rPr>
              <a:t> d</a:t>
            </a:r>
            <a:r>
              <a:rPr lang="en-US" sz="1800" b="1" baseline="-30000" dirty="0">
                <a:latin typeface="Times New Roman" panose="02020603050405020304" pitchFamily="18" charset="0"/>
                <a:cs typeface="Times New Roman" panose="02020603050405020304" pitchFamily="18" charset="0"/>
              </a:rPr>
              <a:t>2 </a:t>
            </a:r>
            <a:r>
              <a:rPr lang="en-US" sz="1800" dirty="0">
                <a:latin typeface="Times New Roman" panose="02020603050405020304" pitchFamily="18" charset="0"/>
                <a:cs typeface="Times New Roman" panose="02020603050405020304" pitchFamily="18" charset="0"/>
              </a:rPr>
              <a:t>|| = (1*1+0*0+0*0+0*0+0*0+0*0+0*0+1*1+0*0+2*2)</a:t>
            </a:r>
            <a:r>
              <a:rPr lang="en-US" sz="1800" baseline="30000" dirty="0">
                <a:latin typeface="Times New Roman" panose="02020603050405020304" pitchFamily="18" charset="0"/>
                <a:cs typeface="Times New Roman" panose="02020603050405020304" pitchFamily="18" charset="0"/>
              </a:rPr>
              <a:t> </a:t>
            </a:r>
            <a:r>
              <a:rPr lang="en-US" sz="1800" b="1" baseline="30000" dirty="0">
                <a:latin typeface="Times New Roman" panose="02020603050405020304" pitchFamily="18" charset="0"/>
                <a:cs typeface="Times New Roman" panose="02020603050405020304" pitchFamily="18" charset="0"/>
              </a:rPr>
              <a:t>0.5</a:t>
            </a:r>
            <a:r>
              <a:rPr lang="en-US" sz="1800" baseline="300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 (6) </a:t>
            </a:r>
            <a:r>
              <a:rPr lang="en-US" sz="1800" b="1" baseline="30000" dirty="0">
                <a:latin typeface="Times New Roman" panose="02020603050405020304" pitchFamily="18" charset="0"/>
                <a:cs typeface="Times New Roman" panose="02020603050405020304" pitchFamily="18" charset="0"/>
              </a:rPr>
              <a:t>0.5</a:t>
            </a:r>
            <a:r>
              <a:rPr lang="en-US" sz="1800" dirty="0">
                <a:latin typeface="Times New Roman" panose="02020603050405020304" pitchFamily="18" charset="0"/>
                <a:cs typeface="Times New Roman" panose="02020603050405020304" pitchFamily="18" charset="0"/>
              </a:rPr>
              <a:t> = 2.449</a:t>
            </a:r>
          </a:p>
          <a:p>
            <a:pPr marL="0" indent="0">
              <a:spcBef>
                <a:spcPct val="20000"/>
              </a:spcBef>
              <a:buNone/>
            </a:pPr>
            <a:r>
              <a:rPr lang="en-US" sz="1800" dirty="0">
                <a:latin typeface="Times New Roman" panose="02020603050405020304" pitchFamily="18" charset="0"/>
                <a:cs typeface="Times New Roman" panose="02020603050405020304" pitchFamily="18" charset="0"/>
              </a:rPr>
              <a:t>cos(</a:t>
            </a:r>
            <a:r>
              <a:rPr lang="en-US" sz="1800" b="1" dirty="0">
                <a:latin typeface="Times New Roman" panose="02020603050405020304" pitchFamily="18" charset="0"/>
                <a:cs typeface="Times New Roman" panose="02020603050405020304" pitchFamily="18" charset="0"/>
              </a:rPr>
              <a:t>d</a:t>
            </a:r>
            <a:r>
              <a:rPr lang="en-US" sz="1800" b="1" baseline="-30000" dirty="0">
                <a:latin typeface="Times New Roman" panose="02020603050405020304" pitchFamily="18" charset="0"/>
                <a:cs typeface="Times New Roman" panose="02020603050405020304" pitchFamily="18" charset="0"/>
              </a:rPr>
              <a:t>1</a:t>
            </a:r>
            <a:r>
              <a:rPr lang="en-US" sz="1800" i="1"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d</a:t>
            </a:r>
            <a:r>
              <a:rPr lang="en-US" sz="1800" b="1" baseline="-30000" dirty="0">
                <a:latin typeface="Times New Roman" panose="02020603050405020304" pitchFamily="18" charset="0"/>
                <a:cs typeface="Times New Roman" panose="02020603050405020304" pitchFamily="18" charset="0"/>
              </a:rPr>
              <a:t>2</a:t>
            </a:r>
            <a:r>
              <a:rPr lang="en-US" sz="1800" dirty="0">
                <a:latin typeface="Times New Roman" panose="02020603050405020304" pitchFamily="18" charset="0"/>
                <a:cs typeface="Times New Roman" panose="02020603050405020304" pitchFamily="18" charset="0"/>
              </a:rPr>
              <a:t> ) = 0.3150</a:t>
            </a:r>
          </a:p>
          <a:p>
            <a:pPr marL="0" indent="0">
              <a:spcBef>
                <a:spcPct val="20000"/>
              </a:spcBef>
              <a:buFont typeface="Monotype Sorts" charset="2"/>
              <a:buNone/>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064374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342900" y="381000"/>
            <a:ext cx="8280400" cy="533400"/>
          </a:xfrm>
        </p:spPr>
        <p:txBody>
          <a:bodyPr>
            <a:normAutofit fontScale="90000"/>
          </a:bodyPr>
          <a:lstStyle/>
          <a:p>
            <a:r>
              <a:rPr lang="en-US" sz="2800" dirty="0"/>
              <a:t>Correlation measures the linear relationship between objects</a:t>
            </a:r>
          </a:p>
        </p:txBody>
      </p:sp>
      <p:pic>
        <p:nvPicPr>
          <p:cNvPr id="85160" name="Picture 16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267" y="990600"/>
            <a:ext cx="7251990" cy="525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7007FCE-3599-134D-9F1E-702033688219}"/>
                  </a:ext>
                </a:extLst>
              </p14:cNvPr>
              <p14:cNvContentPartPr/>
              <p14:nvPr/>
            </p14:nvContentPartPr>
            <p14:xfrm>
              <a:off x="6913440" y="2898474"/>
              <a:ext cx="2105280" cy="1325880"/>
            </p14:xfrm>
          </p:contentPart>
        </mc:Choice>
        <mc:Fallback xmlns="">
          <p:pic>
            <p:nvPicPr>
              <p:cNvPr id="2" name="Ink 1">
                <a:extLst>
                  <a:ext uri="{FF2B5EF4-FFF2-40B4-BE49-F238E27FC236}">
                    <a16:creationId xmlns:a16="http://schemas.microsoft.com/office/drawing/2014/main" id="{07007FCE-3599-134D-9F1E-702033688219}"/>
                  </a:ext>
                </a:extLst>
              </p:cNvPr>
              <p:cNvPicPr/>
              <p:nvPr/>
            </p:nvPicPr>
            <p:blipFill>
              <a:blip r:embed="rId4"/>
              <a:stretch>
                <a:fillRect/>
              </a:stretch>
            </p:blipFill>
            <p:spPr>
              <a:xfrm>
                <a:off x="6909120" y="2894154"/>
                <a:ext cx="2113920" cy="1334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1F4C4F4E-1CB7-CB4F-96E7-FEC6BD21BF23}"/>
                  </a:ext>
                </a:extLst>
              </p14:cNvPr>
              <p14:cNvContentPartPr/>
              <p14:nvPr/>
            </p14:nvContentPartPr>
            <p14:xfrm>
              <a:off x="6931440" y="2912154"/>
              <a:ext cx="1993680" cy="1249200"/>
            </p14:xfrm>
          </p:contentPart>
        </mc:Choice>
        <mc:Fallback xmlns="">
          <p:pic>
            <p:nvPicPr>
              <p:cNvPr id="3" name="Ink 2">
                <a:extLst>
                  <a:ext uri="{FF2B5EF4-FFF2-40B4-BE49-F238E27FC236}">
                    <a16:creationId xmlns:a16="http://schemas.microsoft.com/office/drawing/2014/main" id="{1F4C4F4E-1CB7-CB4F-96E7-FEC6BD21BF23}"/>
                  </a:ext>
                </a:extLst>
              </p:cNvPr>
              <p:cNvPicPr/>
              <p:nvPr/>
            </p:nvPicPr>
            <p:blipFill>
              <a:blip r:embed="rId6"/>
              <a:stretch>
                <a:fillRect/>
              </a:stretch>
            </p:blipFill>
            <p:spPr>
              <a:xfrm>
                <a:off x="6927120" y="2907834"/>
                <a:ext cx="2002320" cy="1257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39AA119C-DAC2-C247-B50A-29DCBD984A6A}"/>
                  </a:ext>
                </a:extLst>
              </p14:cNvPr>
              <p14:cNvContentPartPr/>
              <p14:nvPr/>
            </p14:nvContentPartPr>
            <p14:xfrm>
              <a:off x="7798680" y="2799474"/>
              <a:ext cx="10440" cy="264960"/>
            </p14:xfrm>
          </p:contentPart>
        </mc:Choice>
        <mc:Fallback xmlns="">
          <p:pic>
            <p:nvPicPr>
              <p:cNvPr id="7" name="Ink 6">
                <a:extLst>
                  <a:ext uri="{FF2B5EF4-FFF2-40B4-BE49-F238E27FC236}">
                    <a16:creationId xmlns:a16="http://schemas.microsoft.com/office/drawing/2014/main" id="{39AA119C-DAC2-C247-B50A-29DCBD984A6A}"/>
                  </a:ext>
                </a:extLst>
              </p:cNvPr>
              <p:cNvPicPr/>
              <p:nvPr/>
            </p:nvPicPr>
            <p:blipFill>
              <a:blip r:embed="rId8"/>
              <a:stretch>
                <a:fillRect/>
              </a:stretch>
            </p:blipFill>
            <p:spPr>
              <a:xfrm>
                <a:off x="7794360" y="2795154"/>
                <a:ext cx="19080" cy="273600"/>
              </a:xfrm>
              <a:prstGeom prst="rect">
                <a:avLst/>
              </a:prstGeom>
            </p:spPr>
          </p:pic>
        </mc:Fallback>
      </mc:AlternateContent>
      <p:grpSp>
        <p:nvGrpSpPr>
          <p:cNvPr id="15" name="Group 14">
            <a:extLst>
              <a:ext uri="{FF2B5EF4-FFF2-40B4-BE49-F238E27FC236}">
                <a16:creationId xmlns:a16="http://schemas.microsoft.com/office/drawing/2014/main" id="{A47C85E3-1C91-C740-887B-6CDC60708722}"/>
              </a:ext>
            </a:extLst>
          </p:cNvPr>
          <p:cNvGrpSpPr/>
          <p:nvPr/>
        </p:nvGrpSpPr>
        <p:grpSpPr>
          <a:xfrm>
            <a:off x="6903000" y="3570594"/>
            <a:ext cx="2205720" cy="662400"/>
            <a:chOff x="6903000" y="3570594"/>
            <a:chExt cx="2205720" cy="662400"/>
          </a:xfrm>
        </p:grpSpPr>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00E78C59-58CE-894B-ADC7-00A9203EE514}"/>
                    </a:ext>
                  </a:extLst>
                </p14:cNvPr>
                <p14:cNvContentPartPr/>
                <p14:nvPr/>
              </p14:nvContentPartPr>
              <p14:xfrm>
                <a:off x="6903000" y="3627834"/>
                <a:ext cx="2205720" cy="549720"/>
              </p14:xfrm>
            </p:contentPart>
          </mc:Choice>
          <mc:Fallback xmlns="">
            <p:pic>
              <p:nvPicPr>
                <p:cNvPr id="4" name="Ink 3">
                  <a:extLst>
                    <a:ext uri="{FF2B5EF4-FFF2-40B4-BE49-F238E27FC236}">
                      <a16:creationId xmlns:a16="http://schemas.microsoft.com/office/drawing/2014/main" id="{00E78C59-58CE-894B-ADC7-00A9203EE514}"/>
                    </a:ext>
                  </a:extLst>
                </p:cNvPr>
                <p:cNvPicPr/>
                <p:nvPr/>
              </p:nvPicPr>
              <p:blipFill>
                <a:blip r:embed="rId10"/>
                <a:stretch>
                  <a:fillRect/>
                </a:stretch>
              </p:blipFill>
              <p:spPr>
                <a:xfrm>
                  <a:off x="6898680" y="3623514"/>
                  <a:ext cx="2214360" cy="558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672EE086-4B5F-0445-B4F0-AFBE4BD6973B}"/>
                    </a:ext>
                  </a:extLst>
                </p14:cNvPr>
                <p14:cNvContentPartPr/>
                <p14:nvPr/>
              </p14:nvContentPartPr>
              <p14:xfrm>
                <a:off x="7946280" y="3570594"/>
                <a:ext cx="19080" cy="138960"/>
              </p14:xfrm>
            </p:contentPart>
          </mc:Choice>
          <mc:Fallback xmlns="">
            <p:pic>
              <p:nvPicPr>
                <p:cNvPr id="5" name="Ink 4">
                  <a:extLst>
                    <a:ext uri="{FF2B5EF4-FFF2-40B4-BE49-F238E27FC236}">
                      <a16:creationId xmlns:a16="http://schemas.microsoft.com/office/drawing/2014/main" id="{672EE086-4B5F-0445-B4F0-AFBE4BD6973B}"/>
                    </a:ext>
                  </a:extLst>
                </p:cNvPr>
                <p:cNvPicPr/>
                <p:nvPr/>
              </p:nvPicPr>
              <p:blipFill>
                <a:blip r:embed="rId12"/>
                <a:stretch>
                  <a:fillRect/>
                </a:stretch>
              </p:blipFill>
              <p:spPr>
                <a:xfrm>
                  <a:off x="7941960" y="3566274"/>
                  <a:ext cx="2772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Ink 7">
                  <a:extLst>
                    <a:ext uri="{FF2B5EF4-FFF2-40B4-BE49-F238E27FC236}">
                      <a16:creationId xmlns:a16="http://schemas.microsoft.com/office/drawing/2014/main" id="{45D248EB-CF1E-C240-9E17-430F78B94C1A}"/>
                    </a:ext>
                  </a:extLst>
                </p14:cNvPr>
                <p14:cNvContentPartPr/>
                <p14:nvPr/>
              </p14:nvContentPartPr>
              <p14:xfrm>
                <a:off x="7499880" y="3819714"/>
                <a:ext cx="6120" cy="272520"/>
              </p14:xfrm>
            </p:contentPart>
          </mc:Choice>
          <mc:Fallback xmlns="">
            <p:pic>
              <p:nvPicPr>
                <p:cNvPr id="8" name="Ink 7">
                  <a:extLst>
                    <a:ext uri="{FF2B5EF4-FFF2-40B4-BE49-F238E27FC236}">
                      <a16:creationId xmlns:a16="http://schemas.microsoft.com/office/drawing/2014/main" id="{45D248EB-CF1E-C240-9E17-430F78B94C1A}"/>
                    </a:ext>
                  </a:extLst>
                </p:cNvPr>
                <p:cNvPicPr/>
                <p:nvPr/>
              </p:nvPicPr>
              <p:blipFill>
                <a:blip r:embed="rId14"/>
                <a:stretch>
                  <a:fillRect/>
                </a:stretch>
              </p:blipFill>
              <p:spPr>
                <a:xfrm>
                  <a:off x="7495560" y="3815394"/>
                  <a:ext cx="1476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89B69070-A8E0-FC45-9FF4-3E37235001DC}"/>
                    </a:ext>
                  </a:extLst>
                </p14:cNvPr>
                <p14:cNvContentPartPr/>
                <p14:nvPr/>
              </p14:nvContentPartPr>
              <p14:xfrm>
                <a:off x="8150760" y="3789834"/>
                <a:ext cx="360" cy="421920"/>
              </p14:xfrm>
            </p:contentPart>
          </mc:Choice>
          <mc:Fallback xmlns="">
            <p:pic>
              <p:nvPicPr>
                <p:cNvPr id="10" name="Ink 9">
                  <a:extLst>
                    <a:ext uri="{FF2B5EF4-FFF2-40B4-BE49-F238E27FC236}">
                      <a16:creationId xmlns:a16="http://schemas.microsoft.com/office/drawing/2014/main" id="{89B69070-A8E0-FC45-9FF4-3E37235001DC}"/>
                    </a:ext>
                  </a:extLst>
                </p:cNvPr>
                <p:cNvPicPr/>
                <p:nvPr/>
              </p:nvPicPr>
              <p:blipFill>
                <a:blip r:embed="rId16"/>
                <a:stretch>
                  <a:fillRect/>
                </a:stretch>
              </p:blipFill>
              <p:spPr>
                <a:xfrm>
                  <a:off x="8146440" y="3785514"/>
                  <a:ext cx="9000" cy="430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C5BDF1B5-061E-954F-984D-27123354B228}"/>
                    </a:ext>
                  </a:extLst>
                </p14:cNvPr>
                <p14:cNvContentPartPr/>
                <p14:nvPr/>
              </p14:nvContentPartPr>
              <p14:xfrm>
                <a:off x="7259760" y="3884874"/>
                <a:ext cx="360" cy="176400"/>
              </p14:xfrm>
            </p:contentPart>
          </mc:Choice>
          <mc:Fallback xmlns="">
            <p:pic>
              <p:nvPicPr>
                <p:cNvPr id="12" name="Ink 11">
                  <a:extLst>
                    <a:ext uri="{FF2B5EF4-FFF2-40B4-BE49-F238E27FC236}">
                      <a16:creationId xmlns:a16="http://schemas.microsoft.com/office/drawing/2014/main" id="{C5BDF1B5-061E-954F-984D-27123354B228}"/>
                    </a:ext>
                  </a:extLst>
                </p:cNvPr>
                <p:cNvPicPr/>
                <p:nvPr/>
              </p:nvPicPr>
              <p:blipFill>
                <a:blip r:embed="rId18"/>
                <a:stretch>
                  <a:fillRect/>
                </a:stretch>
              </p:blipFill>
              <p:spPr>
                <a:xfrm>
                  <a:off x="7255440" y="3880554"/>
                  <a:ext cx="900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5D4D2707-B050-0547-B822-1C88262CB13A}"/>
                    </a:ext>
                  </a:extLst>
                </p14:cNvPr>
                <p14:cNvContentPartPr/>
                <p14:nvPr/>
              </p14:nvContentPartPr>
              <p14:xfrm>
                <a:off x="8534520" y="3956154"/>
                <a:ext cx="3600" cy="276840"/>
              </p14:xfrm>
            </p:contentPart>
          </mc:Choice>
          <mc:Fallback xmlns="">
            <p:pic>
              <p:nvPicPr>
                <p:cNvPr id="14" name="Ink 13">
                  <a:extLst>
                    <a:ext uri="{FF2B5EF4-FFF2-40B4-BE49-F238E27FC236}">
                      <a16:creationId xmlns:a16="http://schemas.microsoft.com/office/drawing/2014/main" id="{5D4D2707-B050-0547-B822-1C88262CB13A}"/>
                    </a:ext>
                  </a:extLst>
                </p:cNvPr>
                <p:cNvPicPr/>
                <p:nvPr/>
              </p:nvPicPr>
              <p:blipFill>
                <a:blip r:embed="rId20"/>
                <a:stretch>
                  <a:fillRect/>
                </a:stretch>
              </p:blipFill>
              <p:spPr>
                <a:xfrm>
                  <a:off x="8530200" y="3951834"/>
                  <a:ext cx="12240" cy="285480"/>
                </a:xfrm>
                <a:prstGeom prst="rect">
                  <a:avLst/>
                </a:prstGeom>
              </p:spPr>
            </p:pic>
          </mc:Fallback>
        </mc:AlternateContent>
      </p:grpSp>
    </p:spTree>
    <p:extLst>
      <p:ext uri="{BB962C8B-B14F-4D97-AF65-F5344CB8AC3E}">
        <p14:creationId xmlns:p14="http://schemas.microsoft.com/office/powerpoint/2010/main" val="5239709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381000" y="152400"/>
            <a:ext cx="8280400" cy="552450"/>
          </a:xfrm>
        </p:spPr>
        <p:txBody>
          <a:bodyPr/>
          <a:lstStyle/>
          <a:p>
            <a:r>
              <a:rPr lang="en-US" sz="2800"/>
              <a:t>Visually Evaluating Correlation</a:t>
            </a:r>
          </a:p>
        </p:txBody>
      </p:sp>
      <p:graphicFrame>
        <p:nvGraphicFramePr>
          <p:cNvPr id="77827" name="Object 3"/>
          <p:cNvGraphicFramePr>
            <a:graphicFrameLocks noChangeAspect="1"/>
          </p:cNvGraphicFramePr>
          <p:nvPr/>
        </p:nvGraphicFramePr>
        <p:xfrm>
          <a:off x="228600" y="990600"/>
          <a:ext cx="5915025" cy="5638800"/>
        </p:xfrm>
        <a:graphic>
          <a:graphicData uri="http://schemas.openxmlformats.org/presentationml/2006/ole">
            <mc:AlternateContent xmlns:mc="http://schemas.openxmlformats.org/markup-compatibility/2006">
              <mc:Choice xmlns:v="urn:schemas-microsoft-com:vml" Requires="v">
                <p:oleObj name="Bitmap Image" r:id="rId2" imgW="7542857" imgH="7228571" progId="Paint.Picture">
                  <p:embed/>
                </p:oleObj>
              </mc:Choice>
              <mc:Fallback>
                <p:oleObj name="Bitmap Image" r:id="rId2" imgW="7542857" imgH="7228571" progId="Paint.Picture">
                  <p:embed/>
                  <p:pic>
                    <p:nvPicPr>
                      <p:cNvPr id="77827" name="Object 3"/>
                      <p:cNvPicPr>
                        <a:picLocks noChangeAspect="1" noChangeArrowheads="1"/>
                      </p:cNvPicPr>
                      <p:nvPr/>
                    </p:nvPicPr>
                    <p:blipFill>
                      <a:blip r:embed="rId3">
                        <a:extLst>
                          <a:ext uri="{28A0092B-C50C-407E-A947-70E740481C1C}">
                            <a14:useLocalDpi xmlns:a14="http://schemas.microsoft.com/office/drawing/2010/main" val="0"/>
                          </a:ext>
                        </a:extLst>
                      </a:blip>
                      <a:srcRect l="8243" t="1854" r="5334" b="10373"/>
                      <a:stretch>
                        <a:fillRect/>
                      </a:stretch>
                    </p:blipFill>
                    <p:spPr bwMode="auto">
                      <a:xfrm>
                        <a:off x="228600" y="990600"/>
                        <a:ext cx="5915025"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7828" name="Text Box 4"/>
          <p:cNvSpPr txBox="1">
            <a:spLocks noChangeArrowheads="1"/>
          </p:cNvSpPr>
          <p:nvPr/>
        </p:nvSpPr>
        <p:spPr bwMode="auto">
          <a:xfrm>
            <a:off x="6629400" y="2971800"/>
            <a:ext cx="2286000"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200"/>
              <a:t>Scatter plots showing the similarity from –1 to 1.</a:t>
            </a:r>
          </a:p>
        </p:txBody>
      </p:sp>
      <p:grpSp>
        <p:nvGrpSpPr>
          <p:cNvPr id="77829" name="Group 5"/>
          <p:cNvGrpSpPr>
            <a:grpSpLocks/>
          </p:cNvGrpSpPr>
          <p:nvPr/>
        </p:nvGrpSpPr>
        <p:grpSpPr bwMode="auto">
          <a:xfrm>
            <a:off x="304800" y="838200"/>
            <a:ext cx="8534400" cy="152400"/>
            <a:chOff x="264" y="788"/>
            <a:chExt cx="5232" cy="124"/>
          </a:xfrm>
        </p:grpSpPr>
        <p:sp>
          <p:nvSpPr>
            <p:cNvPr id="77830" name="Rectangle 6"/>
            <p:cNvSpPr>
              <a:spLocks noChangeArrowheads="1"/>
            </p:cNvSpPr>
            <p:nvPr/>
          </p:nvSpPr>
          <p:spPr bwMode="auto">
            <a:xfrm>
              <a:off x="264" y="788"/>
              <a:ext cx="5232" cy="61"/>
            </a:xfrm>
            <a:prstGeom prst="rect">
              <a:avLst/>
            </a:prstGeom>
            <a:gradFill rotWithShape="0">
              <a:gsLst>
                <a:gs pos="0">
                  <a:srgbClr val="0E9BBA"/>
                </a:gs>
                <a:gs pos="50000">
                  <a:srgbClr val="12C2E9"/>
                </a:gs>
                <a:gs pos="100000">
                  <a:srgbClr val="0E9BBA"/>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77831" name="Rectangle 7"/>
            <p:cNvSpPr>
              <a:spLocks noChangeArrowheads="1"/>
            </p:cNvSpPr>
            <p:nvPr/>
          </p:nvSpPr>
          <p:spPr bwMode="auto">
            <a:xfrm>
              <a:off x="264" y="881"/>
              <a:ext cx="5232" cy="31"/>
            </a:xfrm>
            <a:prstGeom prst="rect">
              <a:avLst/>
            </a:prstGeom>
            <a:gradFill rotWithShape="0">
              <a:gsLst>
                <a:gs pos="0">
                  <a:srgbClr val="B200B2"/>
                </a:gs>
                <a:gs pos="50000">
                  <a:srgbClr val="FF00FF"/>
                </a:gs>
                <a:gs pos="100000">
                  <a:srgbClr val="B200B2"/>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grpSp>
    </p:spTree>
    <p:extLst>
      <p:ext uri="{BB962C8B-B14F-4D97-AF65-F5344CB8AC3E}">
        <p14:creationId xmlns:p14="http://schemas.microsoft.com/office/powerpoint/2010/main" val="224655398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dirty="0"/>
              <a:t>Drawback of Correlation</a:t>
            </a:r>
          </a:p>
        </p:txBody>
      </p:sp>
      <p:sp>
        <p:nvSpPr>
          <p:cNvPr id="78851" name="Rectangle 3"/>
          <p:cNvSpPr>
            <a:spLocks noGrp="1" noChangeArrowheads="1"/>
          </p:cNvSpPr>
          <p:nvPr>
            <p:ph type="body" idx="1"/>
          </p:nvPr>
        </p:nvSpPr>
        <p:spPr>
          <a:xfrm>
            <a:off x="228600" y="1143000"/>
            <a:ext cx="8686800" cy="5181600"/>
          </a:xfrm>
        </p:spPr>
        <p:txBody>
          <a:bodyPr/>
          <a:lstStyle/>
          <a:p>
            <a:r>
              <a:rPr lang="en-US" b="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 (-3, -2, -1, 0, 1, 2, 3)</a:t>
            </a:r>
          </a:p>
          <a:p>
            <a:r>
              <a:rPr lang="en-US" b="1" dirty="0">
                <a:latin typeface="Times New Roman" panose="02020603050405020304" pitchFamily="18" charset="0"/>
                <a:cs typeface="Times New Roman" panose="02020603050405020304" pitchFamily="18" charset="0"/>
              </a:rPr>
              <a:t>y</a:t>
            </a:r>
            <a:r>
              <a:rPr lang="en-US" dirty="0">
                <a:latin typeface="Times New Roman" panose="02020603050405020304" pitchFamily="18" charset="0"/>
                <a:cs typeface="Times New Roman" panose="02020603050405020304" pitchFamily="18" charset="0"/>
              </a:rPr>
              <a:t> = (9, 4, 1, 0, 1, 4, 9)</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i="1" dirty="0" err="1">
                <a:latin typeface="Times New Roman" panose="02020603050405020304" pitchFamily="18" charset="0"/>
                <a:cs typeface="Times New Roman" panose="02020603050405020304" pitchFamily="18" charset="0"/>
              </a:rPr>
              <a:t>y</a:t>
            </a:r>
            <a:r>
              <a:rPr lang="en-US" baseline="-25000"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i</a:t>
            </a:r>
            <a:r>
              <a:rPr lang="en-US" baseline="30000" dirty="0">
                <a:latin typeface="Times New Roman" panose="02020603050405020304" pitchFamily="18" charset="0"/>
                <a:cs typeface="Times New Roman" panose="02020603050405020304" pitchFamily="18" charset="0"/>
              </a:rPr>
              <a:t>2</a:t>
            </a:r>
          </a:p>
          <a:p>
            <a:pPr marL="0" inden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mean(</a:t>
            </a:r>
            <a:r>
              <a:rPr lang="en-US" b="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 0, mean(</a:t>
            </a:r>
            <a:r>
              <a:rPr lang="en-US" b="1" dirty="0">
                <a:latin typeface="Times New Roman" panose="02020603050405020304" pitchFamily="18" charset="0"/>
                <a:cs typeface="Times New Roman" panose="02020603050405020304" pitchFamily="18" charset="0"/>
              </a:rPr>
              <a:t>y</a:t>
            </a:r>
            <a:r>
              <a:rPr lang="en-US" dirty="0">
                <a:latin typeface="Times New Roman" panose="02020603050405020304" pitchFamily="18" charset="0"/>
                <a:cs typeface="Times New Roman" panose="02020603050405020304" pitchFamily="18" charset="0"/>
              </a:rPr>
              <a:t>) = 4</a:t>
            </a:r>
          </a:p>
          <a:p>
            <a:r>
              <a:rPr lang="en-US" dirty="0" err="1">
                <a:latin typeface="Times New Roman" panose="02020603050405020304" pitchFamily="18" charset="0"/>
                <a:cs typeface="Times New Roman" panose="02020603050405020304" pitchFamily="18" charset="0"/>
              </a:rPr>
              <a:t>std</a:t>
            </a:r>
            <a:r>
              <a:rPr lang="en-US"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 2.16, </a:t>
            </a:r>
            <a:r>
              <a:rPr lang="en-US" dirty="0" err="1">
                <a:latin typeface="Times New Roman" panose="02020603050405020304" pitchFamily="18" charset="0"/>
                <a:cs typeface="Times New Roman" panose="02020603050405020304" pitchFamily="18" charset="0"/>
              </a:rPr>
              <a:t>std</a:t>
            </a:r>
            <a:r>
              <a:rPr lang="en-US"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y)</a:t>
            </a:r>
            <a:r>
              <a:rPr lang="en-US" dirty="0">
                <a:latin typeface="Times New Roman" panose="02020603050405020304" pitchFamily="18" charset="0"/>
                <a:cs typeface="Times New Roman" panose="02020603050405020304" pitchFamily="18" charset="0"/>
              </a:rPr>
              <a:t> = 3.74</a:t>
            </a:r>
          </a:p>
          <a:p>
            <a:endParaRPr lang="en-US" dirty="0">
              <a:latin typeface="Times New Roman" panose="02020603050405020304" pitchFamily="18" charset="0"/>
              <a:cs typeface="Times New Roman" panose="02020603050405020304" pitchFamily="18" charset="0"/>
            </a:endParaRPr>
          </a:p>
          <a:p>
            <a:r>
              <a:rPr lang="en-US" sz="2000" dirty="0" err="1">
                <a:latin typeface="Times New Roman" panose="02020603050405020304" pitchFamily="18" charset="0"/>
                <a:cs typeface="Times New Roman" panose="02020603050405020304" pitchFamily="18" charset="0"/>
              </a:rPr>
              <a:t>corr</a:t>
            </a:r>
            <a:r>
              <a:rPr lang="en-US" sz="2000" dirty="0">
                <a:latin typeface="Times New Roman" panose="02020603050405020304" pitchFamily="18" charset="0"/>
                <a:cs typeface="Times New Roman" panose="02020603050405020304" pitchFamily="18" charset="0"/>
              </a:rPr>
              <a:t> = (-3)(5)+(-2)(0)+(-1)(-3)+(0)(-4)+(1)(-3)+(2)(0)+3(5) / ( 6 * 2.16 * 3.74 )</a:t>
            </a:r>
          </a:p>
          <a:p>
            <a:pPr marL="0" indent="0">
              <a:buNone/>
            </a:pPr>
            <a:r>
              <a:rPr lang="en-US" sz="2000" dirty="0">
                <a:latin typeface="Times New Roman" panose="02020603050405020304" pitchFamily="18" charset="0"/>
                <a:cs typeface="Times New Roman" panose="02020603050405020304" pitchFamily="18" charset="0"/>
              </a:rPr>
              <a:t>            = 0</a:t>
            </a:r>
          </a:p>
        </p:txBody>
      </p:sp>
      <p:pic>
        <p:nvPicPr>
          <p:cNvPr id="4" name="Picture 3">
            <a:extLst>
              <a:ext uri="{FF2B5EF4-FFF2-40B4-BE49-F238E27FC236}">
                <a16:creationId xmlns:a16="http://schemas.microsoft.com/office/drawing/2014/main" id="{E01B0043-3522-4C58-AFFA-73F191192CFB}"/>
              </a:ext>
            </a:extLst>
          </p:cNvPr>
          <p:cNvPicPr>
            <a:picLocks noChangeAspect="1"/>
          </p:cNvPicPr>
          <p:nvPr/>
        </p:nvPicPr>
        <p:blipFill>
          <a:blip r:embed="rId3"/>
          <a:stretch>
            <a:fillRect/>
          </a:stretch>
        </p:blipFill>
        <p:spPr>
          <a:xfrm>
            <a:off x="4953000" y="1063665"/>
            <a:ext cx="3612000" cy="2702000"/>
          </a:xfrm>
          <a:prstGeom prst="rect">
            <a:avLst/>
          </a:prstGeom>
        </p:spPr>
      </p:pic>
    </p:spTree>
    <p:extLst>
      <p:ext uri="{BB962C8B-B14F-4D97-AF65-F5344CB8AC3E}">
        <p14:creationId xmlns:p14="http://schemas.microsoft.com/office/powerpoint/2010/main" val="21088534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Correlation vs Cosine vs Euclidean Distance</a:t>
            </a:r>
          </a:p>
        </p:txBody>
      </p:sp>
      <p:sp>
        <p:nvSpPr>
          <p:cNvPr id="3" name="Content Placeholder 2"/>
          <p:cNvSpPr>
            <a:spLocks noGrp="1"/>
          </p:cNvSpPr>
          <p:nvPr>
            <p:ph idx="1"/>
          </p:nvPr>
        </p:nvSpPr>
        <p:spPr>
          <a:xfrm>
            <a:off x="381000" y="990600"/>
            <a:ext cx="8318500" cy="5181600"/>
          </a:xfrm>
        </p:spPr>
        <p:txBody>
          <a:bodyPr/>
          <a:lstStyle/>
          <a:p>
            <a:r>
              <a:rPr lang="en-US" sz="1800" dirty="0"/>
              <a:t>Compare the three proximity measures according to their behavior under variable transformation</a:t>
            </a:r>
          </a:p>
          <a:p>
            <a:pPr lvl="1"/>
            <a:r>
              <a:rPr lang="en-US" sz="1800" dirty="0"/>
              <a:t>scaling: multiplication by a value</a:t>
            </a:r>
          </a:p>
          <a:p>
            <a:pPr lvl="1"/>
            <a:r>
              <a:rPr lang="en-US" sz="1800" dirty="0"/>
              <a:t>translation: adding a constant</a:t>
            </a:r>
          </a:p>
          <a:p>
            <a:pPr lvl="1"/>
            <a:endParaRPr lang="en-US" sz="1800" dirty="0"/>
          </a:p>
          <a:p>
            <a:pPr lvl="1"/>
            <a:endParaRPr lang="en-US" sz="1800" dirty="0"/>
          </a:p>
          <a:p>
            <a:pPr lvl="1"/>
            <a:endParaRPr lang="en-US" sz="1800" dirty="0"/>
          </a:p>
          <a:p>
            <a:pPr lvl="1"/>
            <a:endParaRPr lang="en-US" sz="1800" dirty="0"/>
          </a:p>
          <a:p>
            <a:r>
              <a:rPr lang="en-US" sz="1800" dirty="0"/>
              <a:t>Consider the example</a:t>
            </a:r>
          </a:p>
          <a:p>
            <a:pPr lvl="1"/>
            <a:r>
              <a:rPr lang="en-US" sz="1600" b="1" dirty="0"/>
              <a:t>x </a:t>
            </a:r>
            <a:r>
              <a:rPr lang="en-US" sz="1600" dirty="0"/>
              <a:t>= (1</a:t>
            </a:r>
            <a:r>
              <a:rPr lang="en-US" sz="1600" i="1" dirty="0"/>
              <a:t>, </a:t>
            </a:r>
            <a:r>
              <a:rPr lang="en-US" sz="1600" dirty="0"/>
              <a:t>2</a:t>
            </a:r>
            <a:r>
              <a:rPr lang="en-US" sz="1600" i="1" dirty="0"/>
              <a:t>, </a:t>
            </a:r>
            <a:r>
              <a:rPr lang="en-US" sz="1600" dirty="0"/>
              <a:t>4</a:t>
            </a:r>
            <a:r>
              <a:rPr lang="en-US" sz="1600" i="1" dirty="0"/>
              <a:t>, </a:t>
            </a:r>
            <a:r>
              <a:rPr lang="en-US" sz="1600" dirty="0"/>
              <a:t>3</a:t>
            </a:r>
            <a:r>
              <a:rPr lang="en-US" sz="1600" i="1" dirty="0"/>
              <a:t>, </a:t>
            </a:r>
            <a:r>
              <a:rPr lang="en-US" sz="1600" dirty="0"/>
              <a:t>0</a:t>
            </a:r>
            <a:r>
              <a:rPr lang="en-US" sz="1600" i="1" dirty="0"/>
              <a:t>, </a:t>
            </a:r>
            <a:r>
              <a:rPr lang="en-US" sz="1600" dirty="0"/>
              <a:t>0</a:t>
            </a:r>
            <a:r>
              <a:rPr lang="en-US" sz="1600" i="1" dirty="0"/>
              <a:t>, </a:t>
            </a:r>
            <a:r>
              <a:rPr lang="en-US" sz="1600" dirty="0"/>
              <a:t>0), </a:t>
            </a:r>
            <a:r>
              <a:rPr lang="es-ES" sz="1600" b="1" dirty="0"/>
              <a:t>y </a:t>
            </a:r>
            <a:r>
              <a:rPr lang="es-ES" sz="1600" dirty="0"/>
              <a:t>= (1</a:t>
            </a:r>
            <a:r>
              <a:rPr lang="es-ES" sz="1600" i="1" dirty="0"/>
              <a:t>, </a:t>
            </a:r>
            <a:r>
              <a:rPr lang="es-ES" sz="1600" dirty="0"/>
              <a:t>2</a:t>
            </a:r>
            <a:r>
              <a:rPr lang="es-ES" sz="1600" i="1" dirty="0"/>
              <a:t>, </a:t>
            </a:r>
            <a:r>
              <a:rPr lang="es-ES" sz="1600" dirty="0"/>
              <a:t>3</a:t>
            </a:r>
            <a:r>
              <a:rPr lang="es-ES" sz="1600" i="1" dirty="0"/>
              <a:t>, </a:t>
            </a:r>
            <a:r>
              <a:rPr lang="es-ES" sz="1600" dirty="0"/>
              <a:t>4</a:t>
            </a:r>
            <a:r>
              <a:rPr lang="es-ES" sz="1600" i="1" dirty="0"/>
              <a:t>, </a:t>
            </a:r>
            <a:r>
              <a:rPr lang="es-ES" sz="1600" dirty="0"/>
              <a:t>0</a:t>
            </a:r>
            <a:r>
              <a:rPr lang="es-ES" sz="1600" i="1" dirty="0"/>
              <a:t>, </a:t>
            </a:r>
            <a:r>
              <a:rPr lang="es-ES" sz="1600" dirty="0"/>
              <a:t>0</a:t>
            </a:r>
            <a:r>
              <a:rPr lang="es-ES" sz="1600" i="1" dirty="0"/>
              <a:t>, </a:t>
            </a:r>
            <a:r>
              <a:rPr lang="es-ES" sz="1600" dirty="0"/>
              <a:t>0)</a:t>
            </a:r>
          </a:p>
          <a:p>
            <a:pPr lvl="1"/>
            <a:r>
              <a:rPr lang="en-US" sz="1600" b="1" dirty="0" err="1"/>
              <a:t>y</a:t>
            </a:r>
            <a:r>
              <a:rPr lang="en-US" sz="1600" b="1" baseline="-25000" dirty="0" err="1"/>
              <a:t>s</a:t>
            </a:r>
            <a:r>
              <a:rPr lang="en-US" sz="1600" b="1" baseline="-25000" dirty="0"/>
              <a:t>  </a:t>
            </a:r>
            <a:r>
              <a:rPr lang="en-US" sz="1600" b="1" dirty="0"/>
              <a:t>= y * 2 </a:t>
            </a:r>
            <a:r>
              <a:rPr lang="en-US" sz="1600" dirty="0"/>
              <a:t>(scaled version of y),  </a:t>
            </a:r>
            <a:r>
              <a:rPr lang="en-US" sz="1600" b="1" dirty="0" err="1"/>
              <a:t>y</a:t>
            </a:r>
            <a:r>
              <a:rPr lang="en-US" sz="1600" b="1" baseline="-25000" dirty="0" err="1"/>
              <a:t>t</a:t>
            </a:r>
            <a:r>
              <a:rPr lang="en-US" sz="1600" b="1" baseline="-25000" dirty="0"/>
              <a:t>  </a:t>
            </a:r>
            <a:r>
              <a:rPr lang="en-US" sz="1600" b="1" dirty="0"/>
              <a:t>= y + 5 </a:t>
            </a:r>
            <a:r>
              <a:rPr lang="en-US" sz="1600" dirty="0"/>
              <a:t>(translated version)</a:t>
            </a:r>
          </a:p>
          <a:p>
            <a:pPr lvl="1"/>
            <a:endParaRPr lang="en-US" sz="1800" dirty="0"/>
          </a:p>
          <a:p>
            <a:pPr lvl="1"/>
            <a:endParaRPr lang="en-US" sz="1800" dirty="0"/>
          </a:p>
          <a:p>
            <a:pPr lvl="1"/>
            <a:endParaRPr lang="en-US" sz="1800" dirty="0"/>
          </a:p>
          <a:p>
            <a:endParaRPr lang="en-US" dirty="0"/>
          </a:p>
        </p:txBody>
      </p:sp>
      <p:graphicFrame>
        <p:nvGraphicFramePr>
          <p:cNvPr id="4" name="Table 4">
            <a:extLst>
              <a:ext uri="{FF2B5EF4-FFF2-40B4-BE49-F238E27FC236}">
                <a16:creationId xmlns:a16="http://schemas.microsoft.com/office/drawing/2014/main" id="{347BA8C3-7A0B-42B0-8D26-79BB9CEC2829}"/>
              </a:ext>
            </a:extLst>
          </p:cNvPr>
          <p:cNvGraphicFramePr>
            <a:graphicFrameLocks noGrp="1"/>
          </p:cNvGraphicFramePr>
          <p:nvPr>
            <p:extLst>
              <p:ext uri="{D42A27DB-BD31-4B8C-83A1-F6EECF244321}">
                <p14:modId xmlns:p14="http://schemas.microsoft.com/office/powerpoint/2010/main" val="1062272512"/>
              </p:ext>
            </p:extLst>
          </p:nvPr>
        </p:nvGraphicFramePr>
        <p:xfrm>
          <a:off x="609600" y="2438400"/>
          <a:ext cx="6248399" cy="1188720"/>
        </p:xfrm>
        <a:graphic>
          <a:graphicData uri="http://schemas.openxmlformats.org/drawingml/2006/table">
            <a:tbl>
              <a:tblPr firstRow="1" bandRow="1">
                <a:tableStyleId>{073A0DAA-6AF3-43AB-8588-CEC1D06C72B9}</a:tableStyleId>
              </a:tblPr>
              <a:tblGrid>
                <a:gridCol w="1901687">
                  <a:extLst>
                    <a:ext uri="{9D8B030D-6E8A-4147-A177-3AD203B41FA5}">
                      <a16:colId xmlns:a16="http://schemas.microsoft.com/office/drawing/2014/main" val="3517952728"/>
                    </a:ext>
                  </a:extLst>
                </a:gridCol>
                <a:gridCol w="950843">
                  <a:extLst>
                    <a:ext uri="{9D8B030D-6E8A-4147-A177-3AD203B41FA5}">
                      <a16:colId xmlns:a16="http://schemas.microsoft.com/office/drawing/2014/main" val="922929771"/>
                    </a:ext>
                  </a:extLst>
                </a:gridCol>
                <a:gridCol w="1290430">
                  <a:extLst>
                    <a:ext uri="{9D8B030D-6E8A-4147-A177-3AD203B41FA5}">
                      <a16:colId xmlns:a16="http://schemas.microsoft.com/office/drawing/2014/main" val="2543322620"/>
                    </a:ext>
                  </a:extLst>
                </a:gridCol>
                <a:gridCol w="2105439">
                  <a:extLst>
                    <a:ext uri="{9D8B030D-6E8A-4147-A177-3AD203B41FA5}">
                      <a16:colId xmlns:a16="http://schemas.microsoft.com/office/drawing/2014/main" val="3777021973"/>
                    </a:ext>
                  </a:extLst>
                </a:gridCol>
              </a:tblGrid>
              <a:tr h="261620">
                <a:tc>
                  <a:txBody>
                    <a:bodyPr/>
                    <a:lstStyle/>
                    <a:p>
                      <a:r>
                        <a:rPr lang="en-US" sz="1200" dirty="0"/>
                        <a:t>Property</a:t>
                      </a:r>
                    </a:p>
                  </a:txBody>
                  <a:tcPr/>
                </a:tc>
                <a:tc>
                  <a:txBody>
                    <a:bodyPr/>
                    <a:lstStyle/>
                    <a:p>
                      <a:r>
                        <a:rPr lang="en-US" sz="1200" dirty="0"/>
                        <a:t>Cosine</a:t>
                      </a:r>
                    </a:p>
                  </a:txBody>
                  <a:tcPr/>
                </a:tc>
                <a:tc>
                  <a:txBody>
                    <a:bodyPr/>
                    <a:lstStyle/>
                    <a:p>
                      <a:r>
                        <a:rPr lang="en-US" sz="1200" dirty="0"/>
                        <a:t>Correlation</a:t>
                      </a:r>
                    </a:p>
                  </a:txBody>
                  <a:tcPr/>
                </a:tc>
                <a:tc>
                  <a:txBody>
                    <a:bodyPr/>
                    <a:lstStyle/>
                    <a:p>
                      <a:r>
                        <a:rPr lang="en-US" sz="1200" dirty="0"/>
                        <a:t>Euclidean Distance</a:t>
                      </a:r>
                    </a:p>
                  </a:txBody>
                  <a:tcPr/>
                </a:tc>
                <a:extLst>
                  <a:ext uri="{0D108BD9-81ED-4DB2-BD59-A6C34878D82A}">
                    <a16:rowId xmlns:a16="http://schemas.microsoft.com/office/drawing/2014/main" val="3364281946"/>
                  </a:ext>
                </a:extLst>
              </a:tr>
              <a:tr h="370840">
                <a:tc>
                  <a:txBody>
                    <a:bodyPr/>
                    <a:lstStyle/>
                    <a:p>
                      <a:r>
                        <a:rPr lang="en-US" sz="1200" dirty="0"/>
                        <a:t>Invariant to scaling (multiplication)</a:t>
                      </a:r>
                    </a:p>
                  </a:txBody>
                  <a:tcPr/>
                </a:tc>
                <a:tc>
                  <a:txBody>
                    <a:bodyPr/>
                    <a:lstStyle/>
                    <a:p>
                      <a:r>
                        <a:rPr lang="en-US" sz="1200" dirty="0"/>
                        <a:t>Yes</a:t>
                      </a:r>
                    </a:p>
                  </a:txBody>
                  <a:tcPr/>
                </a:tc>
                <a:tc>
                  <a:txBody>
                    <a:bodyPr/>
                    <a:lstStyle/>
                    <a:p>
                      <a:r>
                        <a:rPr lang="en-US" sz="1200" dirty="0"/>
                        <a:t>Yes</a:t>
                      </a:r>
                    </a:p>
                  </a:txBody>
                  <a:tcPr/>
                </a:tc>
                <a:tc>
                  <a:txBody>
                    <a:bodyPr/>
                    <a:lstStyle/>
                    <a:p>
                      <a:r>
                        <a:rPr lang="en-US" sz="1200" dirty="0"/>
                        <a:t>No</a:t>
                      </a:r>
                    </a:p>
                  </a:txBody>
                  <a:tcPr/>
                </a:tc>
                <a:extLst>
                  <a:ext uri="{0D108BD9-81ED-4DB2-BD59-A6C34878D82A}">
                    <a16:rowId xmlns:a16="http://schemas.microsoft.com/office/drawing/2014/main" val="466836212"/>
                  </a:ext>
                </a:extLst>
              </a:tr>
              <a:tr h="304800">
                <a:tc>
                  <a:txBody>
                    <a:bodyPr/>
                    <a:lstStyle/>
                    <a:p>
                      <a:r>
                        <a:rPr lang="en-US" sz="1200" dirty="0"/>
                        <a:t>Invariant to translation (addition)</a:t>
                      </a:r>
                    </a:p>
                  </a:txBody>
                  <a:tcPr/>
                </a:tc>
                <a:tc>
                  <a:txBody>
                    <a:bodyPr/>
                    <a:lstStyle/>
                    <a:p>
                      <a:r>
                        <a:rPr lang="en-US" sz="1200" dirty="0"/>
                        <a:t>No</a:t>
                      </a:r>
                    </a:p>
                  </a:txBody>
                  <a:tcPr/>
                </a:tc>
                <a:tc>
                  <a:txBody>
                    <a:bodyPr/>
                    <a:lstStyle/>
                    <a:p>
                      <a:r>
                        <a:rPr lang="en-US" sz="1200" dirty="0"/>
                        <a:t>Yes</a:t>
                      </a:r>
                    </a:p>
                  </a:txBody>
                  <a:tcPr/>
                </a:tc>
                <a:tc>
                  <a:txBody>
                    <a:bodyPr/>
                    <a:lstStyle/>
                    <a:p>
                      <a:r>
                        <a:rPr lang="en-US" sz="1200" dirty="0"/>
                        <a:t>No</a:t>
                      </a:r>
                    </a:p>
                  </a:txBody>
                  <a:tcPr/>
                </a:tc>
                <a:extLst>
                  <a:ext uri="{0D108BD9-81ED-4DB2-BD59-A6C34878D82A}">
                    <a16:rowId xmlns:a16="http://schemas.microsoft.com/office/drawing/2014/main" val="374091088"/>
                  </a:ext>
                </a:extLst>
              </a:tr>
            </a:tbl>
          </a:graphicData>
        </a:graphic>
      </p:graphicFrame>
      <p:graphicFrame>
        <p:nvGraphicFramePr>
          <p:cNvPr id="6" name="Table 4">
            <a:extLst>
              <a:ext uri="{FF2B5EF4-FFF2-40B4-BE49-F238E27FC236}">
                <a16:creationId xmlns:a16="http://schemas.microsoft.com/office/drawing/2014/main" id="{B6869856-363E-4731-BC31-A8F9D812443D}"/>
              </a:ext>
            </a:extLst>
          </p:cNvPr>
          <p:cNvGraphicFramePr>
            <a:graphicFrameLocks noGrp="1"/>
          </p:cNvGraphicFramePr>
          <p:nvPr>
            <p:extLst>
              <p:ext uri="{D42A27DB-BD31-4B8C-83A1-F6EECF244321}">
                <p14:modId xmlns:p14="http://schemas.microsoft.com/office/powerpoint/2010/main" val="3555564103"/>
              </p:ext>
            </p:extLst>
          </p:nvPr>
        </p:nvGraphicFramePr>
        <p:xfrm>
          <a:off x="609600" y="4881880"/>
          <a:ext cx="5638800" cy="1290320"/>
        </p:xfrm>
        <a:graphic>
          <a:graphicData uri="http://schemas.openxmlformats.org/drawingml/2006/table">
            <a:tbl>
              <a:tblPr firstRow="1" bandRow="1">
                <a:tableStyleId>{073A0DAA-6AF3-43AB-8588-CEC1D06C72B9}</a:tableStyleId>
              </a:tblPr>
              <a:tblGrid>
                <a:gridCol w="1716157">
                  <a:extLst>
                    <a:ext uri="{9D8B030D-6E8A-4147-A177-3AD203B41FA5}">
                      <a16:colId xmlns:a16="http://schemas.microsoft.com/office/drawing/2014/main" val="3517952728"/>
                    </a:ext>
                  </a:extLst>
                </a:gridCol>
                <a:gridCol w="858078">
                  <a:extLst>
                    <a:ext uri="{9D8B030D-6E8A-4147-A177-3AD203B41FA5}">
                      <a16:colId xmlns:a16="http://schemas.microsoft.com/office/drawing/2014/main" val="922929771"/>
                    </a:ext>
                  </a:extLst>
                </a:gridCol>
                <a:gridCol w="1164535">
                  <a:extLst>
                    <a:ext uri="{9D8B030D-6E8A-4147-A177-3AD203B41FA5}">
                      <a16:colId xmlns:a16="http://schemas.microsoft.com/office/drawing/2014/main" val="2543322620"/>
                    </a:ext>
                  </a:extLst>
                </a:gridCol>
                <a:gridCol w="1900030">
                  <a:extLst>
                    <a:ext uri="{9D8B030D-6E8A-4147-A177-3AD203B41FA5}">
                      <a16:colId xmlns:a16="http://schemas.microsoft.com/office/drawing/2014/main" val="3777021973"/>
                    </a:ext>
                  </a:extLst>
                </a:gridCol>
              </a:tblGrid>
              <a:tr h="218440">
                <a:tc>
                  <a:txBody>
                    <a:bodyPr/>
                    <a:lstStyle/>
                    <a:p>
                      <a:r>
                        <a:rPr lang="en-US" sz="1200" dirty="0"/>
                        <a:t>Measure</a:t>
                      </a:r>
                    </a:p>
                  </a:txBody>
                  <a:tcPr/>
                </a:tc>
                <a:tc>
                  <a:txBody>
                    <a:bodyPr/>
                    <a:lstStyle/>
                    <a:p>
                      <a:r>
                        <a:rPr lang="en-US" sz="1200" dirty="0"/>
                        <a:t>(</a:t>
                      </a:r>
                      <a:r>
                        <a:rPr lang="en-US" sz="1200" i="1" dirty="0"/>
                        <a:t>x , y</a:t>
                      </a:r>
                      <a:r>
                        <a:rPr lang="en-US" sz="1200" dirty="0"/>
                        <a:t>)</a:t>
                      </a:r>
                    </a:p>
                  </a:txBody>
                  <a:tcPr/>
                </a:tc>
                <a:tc>
                  <a:txBody>
                    <a:bodyPr/>
                    <a:lstStyle/>
                    <a:p>
                      <a:r>
                        <a:rPr lang="en-US" sz="1200" dirty="0"/>
                        <a:t>(</a:t>
                      </a:r>
                      <a:r>
                        <a:rPr lang="en-US" sz="1200" i="1" dirty="0"/>
                        <a:t>x , </a:t>
                      </a:r>
                      <a:r>
                        <a:rPr lang="en-US" sz="1200" b="1" dirty="0" err="1"/>
                        <a:t>y</a:t>
                      </a:r>
                      <a:r>
                        <a:rPr lang="en-US" sz="1200" b="1" baseline="-25000" dirty="0" err="1"/>
                        <a:t>s</a:t>
                      </a:r>
                      <a:r>
                        <a:rPr lang="en-US" sz="1200" dirty="0"/>
                        <a:t>)</a:t>
                      </a:r>
                    </a:p>
                  </a:txBody>
                  <a:tcPr/>
                </a:tc>
                <a:tc>
                  <a:txBody>
                    <a:bodyPr/>
                    <a:lstStyle/>
                    <a:p>
                      <a:r>
                        <a:rPr lang="en-US" sz="1200" dirty="0"/>
                        <a:t>(</a:t>
                      </a:r>
                      <a:r>
                        <a:rPr lang="en-US" sz="1200" i="1" dirty="0"/>
                        <a:t>x , </a:t>
                      </a:r>
                      <a:r>
                        <a:rPr lang="en-US" sz="1200" b="1" dirty="0" err="1"/>
                        <a:t>y</a:t>
                      </a:r>
                      <a:r>
                        <a:rPr lang="en-US" sz="1200" b="1" baseline="-25000" dirty="0" err="1"/>
                        <a:t>t</a:t>
                      </a:r>
                      <a:r>
                        <a:rPr lang="en-US" sz="1200" dirty="0"/>
                        <a:t>)</a:t>
                      </a:r>
                    </a:p>
                  </a:txBody>
                  <a:tcPr/>
                </a:tc>
                <a:extLst>
                  <a:ext uri="{0D108BD9-81ED-4DB2-BD59-A6C34878D82A}">
                    <a16:rowId xmlns:a16="http://schemas.microsoft.com/office/drawing/2014/main" val="3364281946"/>
                  </a:ext>
                </a:extLst>
              </a:tr>
              <a:tr h="370840">
                <a:tc>
                  <a:txBody>
                    <a:bodyPr/>
                    <a:lstStyle/>
                    <a:p>
                      <a:r>
                        <a:rPr lang="en-US" sz="1200" dirty="0"/>
                        <a:t>Cosine</a:t>
                      </a:r>
                    </a:p>
                  </a:txBody>
                  <a:tcPr/>
                </a:tc>
                <a:tc>
                  <a:txBody>
                    <a:bodyPr/>
                    <a:lstStyle/>
                    <a:p>
                      <a:r>
                        <a:rPr lang="en-US" sz="1200" dirty="0"/>
                        <a:t>0.9667</a:t>
                      </a:r>
                    </a:p>
                  </a:txBody>
                  <a:tcPr/>
                </a:tc>
                <a:tc>
                  <a:txBody>
                    <a:bodyPr/>
                    <a:lstStyle/>
                    <a:p>
                      <a:r>
                        <a:rPr lang="en-US" sz="1200" b="0" i="0" u="none" strike="noStrike" kern="1200" baseline="0" dirty="0">
                          <a:solidFill>
                            <a:schemeClr val="dk1"/>
                          </a:solidFill>
                          <a:latin typeface="+mn-lt"/>
                          <a:ea typeface="+mn-ea"/>
                          <a:cs typeface="+mn-cs"/>
                        </a:rPr>
                        <a:t>0.9667</a:t>
                      </a:r>
                      <a:endParaRPr lang="en-US" sz="1200" dirty="0"/>
                    </a:p>
                  </a:txBody>
                  <a:tcPr/>
                </a:tc>
                <a:tc>
                  <a:txBody>
                    <a:bodyPr/>
                    <a:lstStyle/>
                    <a:p>
                      <a:r>
                        <a:rPr lang="en-US" sz="1200" b="0" i="0" u="none" strike="noStrike" kern="1200" baseline="0" dirty="0">
                          <a:solidFill>
                            <a:schemeClr val="dk1"/>
                          </a:solidFill>
                          <a:latin typeface="+mn-lt"/>
                          <a:ea typeface="+mn-ea"/>
                          <a:cs typeface="+mn-cs"/>
                        </a:rPr>
                        <a:t>0.7940</a:t>
                      </a:r>
                      <a:endParaRPr lang="en-US" sz="1200" dirty="0"/>
                    </a:p>
                  </a:txBody>
                  <a:tcPr/>
                </a:tc>
                <a:extLst>
                  <a:ext uri="{0D108BD9-81ED-4DB2-BD59-A6C34878D82A}">
                    <a16:rowId xmlns:a16="http://schemas.microsoft.com/office/drawing/2014/main" val="466836212"/>
                  </a:ext>
                </a:extLst>
              </a:tr>
              <a:tr h="370840">
                <a:tc>
                  <a:txBody>
                    <a:bodyPr/>
                    <a:lstStyle/>
                    <a:p>
                      <a:r>
                        <a:rPr lang="en-US" sz="1200" dirty="0"/>
                        <a:t>Correlation</a:t>
                      </a:r>
                    </a:p>
                  </a:txBody>
                  <a:tcPr/>
                </a:tc>
                <a:tc>
                  <a:txBody>
                    <a:bodyPr/>
                    <a:lstStyle/>
                    <a:p>
                      <a:r>
                        <a:rPr lang="en-US" sz="1200" b="0" i="0" u="none" strike="noStrike" kern="1200" baseline="0" dirty="0">
                          <a:solidFill>
                            <a:schemeClr val="dk1"/>
                          </a:solidFill>
                          <a:latin typeface="+mn-lt"/>
                          <a:ea typeface="+mn-ea"/>
                          <a:cs typeface="+mn-cs"/>
                        </a:rPr>
                        <a:t>0.9429</a:t>
                      </a:r>
                      <a:endParaRPr lang="en-US" sz="1200" dirty="0"/>
                    </a:p>
                  </a:txBody>
                  <a:tcPr/>
                </a:tc>
                <a:tc>
                  <a:txBody>
                    <a:bodyPr/>
                    <a:lstStyle/>
                    <a:p>
                      <a:r>
                        <a:rPr lang="en-US" sz="1200" b="0" i="0" u="none" strike="noStrike" kern="1200" baseline="0" dirty="0">
                          <a:solidFill>
                            <a:schemeClr val="dk1"/>
                          </a:solidFill>
                          <a:latin typeface="+mn-lt"/>
                          <a:ea typeface="+mn-ea"/>
                          <a:cs typeface="+mn-cs"/>
                        </a:rPr>
                        <a:t>0.9429</a:t>
                      </a:r>
                      <a:endParaRPr lang="en-US" sz="1200" dirty="0"/>
                    </a:p>
                  </a:txBody>
                  <a:tcPr/>
                </a:tc>
                <a:tc>
                  <a:txBody>
                    <a:bodyPr/>
                    <a:lstStyle/>
                    <a:p>
                      <a:r>
                        <a:rPr lang="en-US" sz="1200" b="0" i="0" u="none" strike="noStrike" kern="1200" baseline="0" dirty="0">
                          <a:solidFill>
                            <a:schemeClr val="dk1"/>
                          </a:solidFill>
                          <a:latin typeface="+mn-lt"/>
                          <a:ea typeface="+mn-ea"/>
                          <a:cs typeface="+mn-cs"/>
                        </a:rPr>
                        <a:t>0.9429</a:t>
                      </a:r>
                      <a:endParaRPr lang="en-US" sz="1200" dirty="0"/>
                    </a:p>
                  </a:txBody>
                  <a:tcPr/>
                </a:tc>
                <a:extLst>
                  <a:ext uri="{0D108BD9-81ED-4DB2-BD59-A6C34878D82A}">
                    <a16:rowId xmlns:a16="http://schemas.microsoft.com/office/drawing/2014/main" val="374091088"/>
                  </a:ext>
                </a:extLst>
              </a:tr>
              <a:tr h="259080">
                <a:tc>
                  <a:txBody>
                    <a:bodyPr/>
                    <a:lstStyle/>
                    <a:p>
                      <a:r>
                        <a:rPr lang="en-US" sz="1200" dirty="0"/>
                        <a:t>Euclidean Distance</a:t>
                      </a:r>
                    </a:p>
                  </a:txBody>
                  <a:tcPr/>
                </a:tc>
                <a:tc>
                  <a:txBody>
                    <a:bodyPr/>
                    <a:lstStyle/>
                    <a:p>
                      <a:r>
                        <a:rPr lang="en-US" sz="1200" b="0" i="0" u="none" strike="noStrike" kern="1200" baseline="0" dirty="0">
                          <a:solidFill>
                            <a:schemeClr val="dk1"/>
                          </a:solidFill>
                          <a:latin typeface="+mn-lt"/>
                          <a:ea typeface="+mn-ea"/>
                          <a:cs typeface="+mn-cs"/>
                        </a:rPr>
                        <a:t>1.4142</a:t>
                      </a:r>
                      <a:endParaRPr lang="en-US" sz="1200" dirty="0"/>
                    </a:p>
                  </a:txBody>
                  <a:tcPr/>
                </a:tc>
                <a:tc>
                  <a:txBody>
                    <a:bodyPr/>
                    <a:lstStyle/>
                    <a:p>
                      <a:r>
                        <a:rPr lang="en-US" sz="1200" b="0" i="0" u="none" strike="noStrike" kern="1200" baseline="0" dirty="0">
                          <a:solidFill>
                            <a:schemeClr val="dk1"/>
                          </a:solidFill>
                          <a:latin typeface="+mn-lt"/>
                          <a:ea typeface="+mn-ea"/>
                          <a:cs typeface="+mn-cs"/>
                        </a:rPr>
                        <a:t>5.8310</a:t>
                      </a:r>
                      <a:endParaRPr lang="en-US" sz="1200" dirty="0"/>
                    </a:p>
                  </a:txBody>
                  <a:tcPr/>
                </a:tc>
                <a:tc>
                  <a:txBody>
                    <a:bodyPr/>
                    <a:lstStyle/>
                    <a:p>
                      <a:r>
                        <a:rPr lang="en-US" sz="1200" b="0" i="0" u="none" strike="noStrike" kern="1200" baseline="0" dirty="0">
                          <a:solidFill>
                            <a:schemeClr val="dk1"/>
                          </a:solidFill>
                          <a:latin typeface="+mn-lt"/>
                          <a:ea typeface="+mn-ea"/>
                          <a:cs typeface="+mn-cs"/>
                        </a:rPr>
                        <a:t>14.2127</a:t>
                      </a:r>
                      <a:endParaRPr lang="en-US" sz="1200" dirty="0"/>
                    </a:p>
                  </a:txBody>
                  <a:tcPr/>
                </a:tc>
                <a:extLst>
                  <a:ext uri="{0D108BD9-81ED-4DB2-BD59-A6C34878D82A}">
                    <a16:rowId xmlns:a16="http://schemas.microsoft.com/office/drawing/2014/main" val="1015692662"/>
                  </a:ext>
                </a:extLst>
              </a:tr>
            </a:tbl>
          </a:graphicData>
        </a:graphic>
      </p:graphicFrame>
    </p:spTree>
    <p:extLst>
      <p:ext uri="{BB962C8B-B14F-4D97-AF65-F5344CB8AC3E}">
        <p14:creationId xmlns:p14="http://schemas.microsoft.com/office/powerpoint/2010/main" val="23467231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C43DC-A7A2-4E7B-8F27-16423F4B2BA7}"/>
              </a:ext>
            </a:extLst>
          </p:cNvPr>
          <p:cNvSpPr>
            <a:spLocks noGrp="1"/>
          </p:cNvSpPr>
          <p:nvPr>
            <p:ph type="title"/>
          </p:nvPr>
        </p:nvSpPr>
        <p:spPr/>
        <p:txBody>
          <a:bodyPr/>
          <a:lstStyle/>
          <a:p>
            <a:r>
              <a:rPr lang="en-US" sz="2800" dirty="0"/>
              <a:t>Correlation vs cosine vs Euclidean distance</a:t>
            </a:r>
          </a:p>
        </p:txBody>
      </p:sp>
      <p:sp>
        <p:nvSpPr>
          <p:cNvPr id="3" name="Content Placeholder 2">
            <a:extLst>
              <a:ext uri="{FF2B5EF4-FFF2-40B4-BE49-F238E27FC236}">
                <a16:creationId xmlns:a16="http://schemas.microsoft.com/office/drawing/2014/main" id="{7BAF03CF-33BF-477C-AFA5-11242FC50F2C}"/>
              </a:ext>
            </a:extLst>
          </p:cNvPr>
          <p:cNvSpPr>
            <a:spLocks noGrp="1"/>
          </p:cNvSpPr>
          <p:nvPr>
            <p:ph idx="1"/>
          </p:nvPr>
        </p:nvSpPr>
        <p:spPr/>
        <p:txBody>
          <a:bodyPr/>
          <a:lstStyle/>
          <a:p>
            <a:r>
              <a:rPr lang="en-US" sz="2200" dirty="0"/>
              <a:t>Choice of the right proximity measure depends on the domain</a:t>
            </a:r>
          </a:p>
          <a:p>
            <a:r>
              <a:rPr lang="en-US" sz="2200" dirty="0"/>
              <a:t>What is the correct choice of proximity measure for the following situations?</a:t>
            </a:r>
          </a:p>
          <a:p>
            <a:pPr lvl="1"/>
            <a:r>
              <a:rPr lang="en-US" sz="2000" dirty="0"/>
              <a:t>Comparing documents using the frequencies of words</a:t>
            </a:r>
          </a:p>
          <a:p>
            <a:pPr marL="1147763" lvl="2" indent="-233363"/>
            <a:r>
              <a:rPr lang="en-US" sz="1600" dirty="0"/>
              <a:t>Documents are considered similar if the word frequencies are similar</a:t>
            </a:r>
          </a:p>
          <a:p>
            <a:pPr marL="1147763" lvl="2" indent="-233363"/>
            <a:endParaRPr lang="en-US" sz="1600" dirty="0"/>
          </a:p>
          <a:p>
            <a:pPr lvl="1"/>
            <a:r>
              <a:rPr lang="en-US" sz="2000" dirty="0"/>
              <a:t>Comparing the temperature in Celsius of two locations</a:t>
            </a:r>
          </a:p>
          <a:p>
            <a:pPr marL="1147763" lvl="2" indent="-233363"/>
            <a:r>
              <a:rPr lang="en-US" sz="1600" dirty="0"/>
              <a:t>Two locations are considered similar if the temperatures are similar in magnitude</a:t>
            </a:r>
          </a:p>
          <a:p>
            <a:pPr marL="1147763" lvl="2" indent="-233363"/>
            <a:endParaRPr lang="en-US" sz="1600" dirty="0"/>
          </a:p>
          <a:p>
            <a:pPr lvl="1"/>
            <a:r>
              <a:rPr lang="en-US" sz="2000" dirty="0"/>
              <a:t>Comparing two time series of temperature measured in Celsius</a:t>
            </a:r>
          </a:p>
          <a:p>
            <a:pPr marL="1147763" lvl="2" indent="-233363"/>
            <a:r>
              <a:rPr lang="en-US" sz="1600" dirty="0"/>
              <a:t>Two time series are considered similar if their “shape” is similar, i.e., they vary in the same way over time, achieving minimums and maximums at similar times, etc. </a:t>
            </a:r>
          </a:p>
          <a:p>
            <a:pPr lvl="1"/>
            <a:endParaRPr lang="en-US" sz="1600" dirty="0"/>
          </a:p>
          <a:p>
            <a:pPr lvl="1"/>
            <a:endParaRPr lang="en-US" sz="2000" dirty="0"/>
          </a:p>
          <a:p>
            <a:pPr lvl="1"/>
            <a:endParaRPr lang="en-US" sz="2000" dirty="0"/>
          </a:p>
          <a:p>
            <a:pPr lvl="1"/>
            <a:endParaRPr lang="en-US" dirty="0"/>
          </a:p>
          <a:p>
            <a:pPr lvl="1"/>
            <a:endParaRPr lang="en-US" dirty="0"/>
          </a:p>
        </p:txBody>
      </p:sp>
    </p:spTree>
    <p:extLst>
      <p:ext uri="{BB962C8B-B14F-4D97-AF65-F5344CB8AC3E}">
        <p14:creationId xmlns:p14="http://schemas.microsoft.com/office/powerpoint/2010/main" val="1711194489"/>
      </p:ext>
    </p:extLst>
  </p:cSld>
  <p:clrMapOvr>
    <a:masterClrMapping/>
  </p:clrMapOvr>
</p:sld>
</file>

<file path=ppt/theme/theme1.xml><?xml version="1.0" encoding="utf-8"?>
<a:theme xmlns:a="http://schemas.openxmlformats.org/drawingml/2006/main" name="LC.BRev.FY97">
  <a:themeElements>
    <a:clrScheme name="">
      <a:dk1>
        <a:srgbClr val="000000"/>
      </a:dk1>
      <a:lt1>
        <a:srgbClr val="FFFFFF"/>
      </a:lt1>
      <a:dk2>
        <a:srgbClr val="006B61"/>
      </a:dk2>
      <a:lt2>
        <a:srgbClr val="C0C0C0"/>
      </a:lt2>
      <a:accent1>
        <a:srgbClr val="FF00FF"/>
      </a:accent1>
      <a:accent2>
        <a:srgbClr val="00C0C0"/>
      </a:accent2>
      <a:accent3>
        <a:srgbClr val="FFFFFF"/>
      </a:accent3>
      <a:accent4>
        <a:srgbClr val="000000"/>
      </a:accent4>
      <a:accent5>
        <a:srgbClr val="FFAAFF"/>
      </a:accent5>
      <a:accent6>
        <a:srgbClr val="00AEAE"/>
      </a:accent6>
      <a:hlink>
        <a:srgbClr val="00C000"/>
      </a:hlink>
      <a:folHlink>
        <a:srgbClr val="800080"/>
      </a:folHlink>
    </a:clrScheme>
    <a:fontScheme name="LC.BRev.FY97">
      <a:majorFont>
        <a:latin typeface="Tahom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smtClean="0">
            <a:ln>
              <a:noFill/>
            </a:ln>
            <a:solidFill>
              <a:schemeClr val="tx1"/>
            </a:solidFill>
            <a:effectLst/>
            <a:latin typeface="Arial" pitchFamily="34" charset="0"/>
          </a:defRPr>
        </a:defPPr>
      </a:lstStyle>
    </a:lnDef>
  </a:objectDefaults>
  <a:extraClrSchemeLst>
    <a:extraClrScheme>
      <a:clrScheme name="LC.BRev.FY97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C.BRev.FY97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C.BRev.FY97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C.BRev.FY97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C.BRev.FY9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C.BRev.FY9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C.BRev.FY9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Porky:Words:ASCI:PSE:Budgets FY97:LC.BRev.FY97</Template>
  <TotalTime>146487515</TotalTime>
  <Pages>3</Pages>
  <Words>6708</Words>
  <Application>Microsoft Macintosh PowerPoint</Application>
  <PresentationFormat>On-screen Show (4:3)</PresentationFormat>
  <Paragraphs>984</Paragraphs>
  <Slides>115</Slides>
  <Notes>46</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7</vt:i4>
      </vt:variant>
      <vt:variant>
        <vt:lpstr>Slide Titles</vt:lpstr>
      </vt:variant>
      <vt:variant>
        <vt:i4>115</vt:i4>
      </vt:variant>
    </vt:vector>
  </HeadingPairs>
  <TitlesOfParts>
    <vt:vector size="136" baseType="lpstr">
      <vt:lpstr>MS Mincho</vt:lpstr>
      <vt:lpstr>Arial</vt:lpstr>
      <vt:lpstr>Cambria</vt:lpstr>
      <vt:lpstr>Cambria Math</vt:lpstr>
      <vt:lpstr>cmmi10</vt:lpstr>
      <vt:lpstr>Courier New</vt:lpstr>
      <vt:lpstr>Monotype Sorts</vt:lpstr>
      <vt:lpstr>Roboto</vt:lpstr>
      <vt:lpstr>Sylfaen</vt:lpstr>
      <vt:lpstr>Symbol</vt:lpstr>
      <vt:lpstr>Tahoma</vt:lpstr>
      <vt:lpstr>Times New Roman</vt:lpstr>
      <vt:lpstr>Wingdings</vt:lpstr>
      <vt:lpstr>LC.BRev.FY97</vt:lpstr>
      <vt:lpstr>Document</vt:lpstr>
      <vt:lpstr>VISIO</vt:lpstr>
      <vt:lpstr>Visio</vt:lpstr>
      <vt:lpstr>Equation</vt:lpstr>
      <vt:lpstr>SmartDraw</vt:lpstr>
      <vt:lpstr>Worksheet</vt:lpstr>
      <vt:lpstr>Bitmap Image</vt:lpstr>
      <vt:lpstr>PowerPoint Presentation</vt:lpstr>
      <vt:lpstr>Important Steps Before Mining</vt:lpstr>
      <vt:lpstr>Outline</vt:lpstr>
      <vt:lpstr>What is Data?</vt:lpstr>
      <vt:lpstr>Basic Type </vt:lpstr>
      <vt:lpstr>Attribute Values</vt:lpstr>
      <vt:lpstr>Measurement of Length </vt:lpstr>
      <vt:lpstr>Types of Attributes </vt:lpstr>
      <vt:lpstr>Properties of Attribute Values </vt:lpstr>
      <vt:lpstr>Difference Between Ratio and Interval </vt:lpstr>
      <vt:lpstr>PowerPoint Presentation</vt:lpstr>
      <vt:lpstr>PowerPoint Presentation</vt:lpstr>
      <vt:lpstr>Discrete and Continuous Attributes </vt:lpstr>
      <vt:lpstr>Asymmetric Attributes</vt:lpstr>
      <vt:lpstr>Critiques of the attribute categorization </vt:lpstr>
      <vt:lpstr>Key Messages for Attribute Types</vt:lpstr>
      <vt:lpstr>Important Characteristics of Data</vt:lpstr>
      <vt:lpstr>Types of data sets </vt:lpstr>
      <vt:lpstr>Record Data </vt:lpstr>
      <vt:lpstr>Data Matrix </vt:lpstr>
      <vt:lpstr>Document Data</vt:lpstr>
      <vt:lpstr>Transaction Data</vt:lpstr>
      <vt:lpstr>Graph Data </vt:lpstr>
      <vt:lpstr>Ordered Data </vt:lpstr>
      <vt:lpstr>Ordered Data </vt:lpstr>
      <vt:lpstr>Ordered Data</vt:lpstr>
      <vt:lpstr>Basic Statistical Description</vt:lpstr>
      <vt:lpstr>Measuring the Central Tendency: Where do most of the data values fall?</vt:lpstr>
      <vt:lpstr>Example: Central Tendency</vt:lpstr>
      <vt:lpstr>Example: Mean, Median, Mode</vt:lpstr>
      <vt:lpstr>Measuring the Dispersion of Data</vt:lpstr>
      <vt:lpstr>Range, Quartiles and Interquartile Range</vt:lpstr>
      <vt:lpstr>Measuring the Dispersion of Data</vt:lpstr>
      <vt:lpstr>Five-Number Summary, Boxplots, and Outliers</vt:lpstr>
      <vt:lpstr>Example: Five-Number Summary, Boxplots, and Outliers </vt:lpstr>
      <vt:lpstr>Measuring the Dispersion of Data</vt:lpstr>
      <vt:lpstr>Variance and Standard Deviation</vt:lpstr>
      <vt:lpstr>Graphic Displays of Basic Statistical Descriptions of Data</vt:lpstr>
      <vt:lpstr>Quantile plot</vt:lpstr>
      <vt:lpstr>Quantile-Quantile Plot</vt:lpstr>
      <vt:lpstr>Histograms</vt:lpstr>
      <vt:lpstr>Histograms Often tells more than Boxplots</vt:lpstr>
      <vt:lpstr>Scatter Plots</vt:lpstr>
      <vt:lpstr>Positively and Negatively Correlated Data</vt:lpstr>
      <vt:lpstr>Uncorrelated Data</vt:lpstr>
      <vt:lpstr>Data Quality </vt:lpstr>
      <vt:lpstr>Data Quality …</vt:lpstr>
      <vt:lpstr>Noise</vt:lpstr>
      <vt:lpstr>Outliers</vt:lpstr>
      <vt:lpstr>Missing Values</vt:lpstr>
      <vt:lpstr>Duplicate Data</vt:lpstr>
      <vt:lpstr>Data Preprocessing</vt:lpstr>
      <vt:lpstr>Aggregation</vt:lpstr>
      <vt:lpstr>Example: Precipitation in Australia</vt:lpstr>
      <vt:lpstr>Example: Precipitation in Australia …</vt:lpstr>
      <vt:lpstr>Sampling </vt:lpstr>
      <vt:lpstr>Sampling … </vt:lpstr>
      <vt:lpstr>Sample Size</vt:lpstr>
      <vt:lpstr>Types of Sampling</vt:lpstr>
      <vt:lpstr>Sample Size</vt:lpstr>
      <vt:lpstr>Discretization</vt:lpstr>
      <vt:lpstr>Unsupervised Discretization</vt:lpstr>
      <vt:lpstr>Unsupervised Discretization</vt:lpstr>
      <vt:lpstr>Unsupervised Discretization</vt:lpstr>
      <vt:lpstr>Unsupervised Discretization</vt:lpstr>
      <vt:lpstr>Discretization in Supervised Settings</vt:lpstr>
      <vt:lpstr>Binarization</vt:lpstr>
      <vt:lpstr>Attribute Transformation</vt:lpstr>
      <vt:lpstr>PowerPoint Presentation</vt:lpstr>
      <vt:lpstr>PowerPoint Presentation</vt:lpstr>
      <vt:lpstr>Curse of Dimensionality</vt:lpstr>
      <vt:lpstr>Dimensionality Reduction</vt:lpstr>
      <vt:lpstr>Dimensionality Reduction: PCA</vt:lpstr>
      <vt:lpstr>Dimensionality Reduction: PCA</vt:lpstr>
      <vt:lpstr>Feature Subset Selection</vt:lpstr>
      <vt:lpstr>Feature Subset Selection</vt:lpstr>
      <vt:lpstr>Feature Creation</vt:lpstr>
      <vt:lpstr>Mapping Data to a New Space</vt:lpstr>
      <vt:lpstr>PowerPoint Presentation</vt:lpstr>
      <vt:lpstr>Similarity and Dissimilarity Measures</vt:lpstr>
      <vt:lpstr>Transformation</vt:lpstr>
      <vt:lpstr>Similarity/Dissimilarity for Simple Attributes</vt:lpstr>
      <vt:lpstr>Euclidean Distance</vt:lpstr>
      <vt:lpstr>Euclidean Distance</vt:lpstr>
      <vt:lpstr>Minkowski Distance</vt:lpstr>
      <vt:lpstr>Minkowski Distance: Examples</vt:lpstr>
      <vt:lpstr>Minkowski Distance</vt:lpstr>
      <vt:lpstr>Mahalanobis Distance</vt:lpstr>
      <vt:lpstr>Mahalanobis Distance</vt:lpstr>
      <vt:lpstr>Common Properties of a Distance</vt:lpstr>
      <vt:lpstr>Common Properties of a Similarity</vt:lpstr>
      <vt:lpstr>Similarity Between Binary Vectors</vt:lpstr>
      <vt:lpstr>SMC versus Jaccard: Example</vt:lpstr>
      <vt:lpstr>Cosine Similarity</vt:lpstr>
      <vt:lpstr>Correlation measures the linear relationship between objects</vt:lpstr>
      <vt:lpstr>Visually Evaluating Correlation</vt:lpstr>
      <vt:lpstr>Drawback of Correlation</vt:lpstr>
      <vt:lpstr>Correlation vs Cosine vs Euclidean Distance</vt:lpstr>
      <vt:lpstr>Correlation vs cosine vs Euclidean distance</vt:lpstr>
      <vt:lpstr>Comparison of Proximity Measures</vt:lpstr>
      <vt:lpstr>Information Based Measures</vt:lpstr>
      <vt:lpstr>Information and Probability</vt:lpstr>
      <vt:lpstr>Entropy</vt:lpstr>
      <vt:lpstr>Entropy Examples</vt:lpstr>
      <vt:lpstr>Entropy for Sample Data</vt:lpstr>
      <vt:lpstr>Entropy for Sample Data: Example</vt:lpstr>
      <vt:lpstr>Mutual Information</vt:lpstr>
      <vt:lpstr>Mutual Information Example</vt:lpstr>
      <vt:lpstr>Maximal Information Coefficient</vt:lpstr>
      <vt:lpstr>General Approach for Combining Similarities</vt:lpstr>
      <vt:lpstr>Using Weights to Combine Similarities</vt:lpstr>
      <vt:lpstr>Kernel Functions</vt:lpstr>
      <vt:lpstr>Kernel Functions</vt:lpstr>
      <vt:lpstr>Bregman Divergence</vt:lpstr>
      <vt:lpstr>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Steven F. Ashby Center for Applied Scientific Computing  Month DD, 1997</dc:title>
  <dc:creator>Computations</dc:creator>
  <cp:lastModifiedBy>Shebuti Rayana</cp:lastModifiedBy>
  <cp:revision>635</cp:revision>
  <cp:lastPrinted>2019-08-22T18:06:35Z</cp:lastPrinted>
  <dcterms:created xsi:type="dcterms:W3CDTF">1998-03-18T13:44:31Z</dcterms:created>
  <dcterms:modified xsi:type="dcterms:W3CDTF">2025-01-30T04:23:05Z</dcterms:modified>
</cp:coreProperties>
</file>